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78" r:id="rId5"/>
    <p:sldMasterId id="2147483700" r:id="rId6"/>
  </p:sldMasterIdLst>
  <p:notesMasterIdLst>
    <p:notesMasterId r:id="rId25"/>
  </p:notesMasterIdLst>
  <p:sldIdLst>
    <p:sldId id="258" r:id="rId7"/>
    <p:sldId id="2147376623" r:id="rId8"/>
    <p:sldId id="299" r:id="rId9"/>
    <p:sldId id="2147376620" r:id="rId10"/>
    <p:sldId id="2147376741" r:id="rId11"/>
    <p:sldId id="2147376736" r:id="rId12"/>
    <p:sldId id="283" r:id="rId13"/>
    <p:sldId id="286" r:id="rId14"/>
    <p:sldId id="2147376629" r:id="rId15"/>
    <p:sldId id="284" r:id="rId16"/>
    <p:sldId id="2147376633" r:id="rId17"/>
    <p:sldId id="285" r:id="rId18"/>
    <p:sldId id="2147376634" r:id="rId19"/>
    <p:sldId id="2147376742" r:id="rId20"/>
    <p:sldId id="262" r:id="rId21"/>
    <p:sldId id="2147376632" r:id="rId22"/>
    <p:sldId id="273" r:id="rId23"/>
    <p:sldId id="297" r:id="rId24"/>
  </p:sldIdLst>
  <p:sldSz cx="12192000" cy="6858000"/>
  <p:notesSz cx="6858000" cy="91440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082"/>
    <a:srgbClr val="E6E6E6"/>
    <a:srgbClr val="33333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56E2BA-48D3-7848-9278-8850E45F1D04}" v="136" dt="2023-01-20T14:50:44.205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5610"/>
  </p:normalViewPr>
  <p:slideViewPr>
    <p:cSldViewPr snapToGrid="0" showGuides="1">
      <p:cViewPr>
        <p:scale>
          <a:sx n="110" d="100"/>
          <a:sy n="110" d="100"/>
        </p:scale>
        <p:origin x="608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CF16-7B30-4BA1-BCDA-486981C8A556}" type="datetimeFigureOut">
              <a:rPr lang="en-GB" smtClean="0"/>
              <a:t>20/01/2023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960F-8CCF-4197-9ED4-C1D07FC21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7A523AD6-6512-A285-31C7-0977E09F5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999" y="251999"/>
            <a:ext cx="10163239" cy="5245551"/>
          </a:xfrm>
        </p:spPr>
        <p:txBody>
          <a:bodyPr tIns="180000" anchor="t" anchorCtr="0"/>
          <a:lstStyle>
            <a:lvl1pPr algn="l">
              <a:lnSpc>
                <a:spcPts val="11600"/>
              </a:lnSpc>
              <a:defRPr sz="13500" cap="all" spc="-330" baseline="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5"/>
            <a:ext cx="4222750" cy="51317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6798" y="6920552"/>
            <a:ext cx="2743200" cy="201600"/>
          </a:xfrm>
        </p:spPr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B2AC3EC-DB37-1C15-9CDD-8685E1654B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8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F4F2C-155C-158C-8C75-27704ABBD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251999"/>
            <a:ext cx="4219640" cy="270868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Table</a:t>
            </a:r>
            <a:br>
              <a:rPr lang="en-GB" dirty="0"/>
            </a:br>
            <a:r>
              <a:rPr lang="en-GB" dirty="0"/>
              <a:t>of</a:t>
            </a:r>
            <a:br>
              <a:rPr lang="en-GB" dirty="0"/>
            </a:br>
            <a:r>
              <a:rPr lang="en-GB" dirty="0"/>
              <a:t>contents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D5EF827-EB13-F9DD-C86E-98B90733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49F54E5-37FD-53A6-C51C-9D6FF21B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6D34503-CA3D-7E0F-C185-2A2CC911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55561D5-3F50-E6AA-04A7-55A3978CE0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889" y="252000"/>
            <a:ext cx="1248278" cy="5832475"/>
          </a:xfrm>
        </p:spPr>
        <p:txBody>
          <a:bodyPr/>
          <a:lstStyle>
            <a:lvl1pPr marL="0" indent="0">
              <a:spcAft>
                <a:spcPts val="1900"/>
              </a:spcAft>
              <a:buFont typeface="+mj-lt"/>
              <a:buNone/>
              <a:defRPr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7626E0CC-0E53-72C1-2E07-BE10BF852F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2167" y="252000"/>
            <a:ext cx="4216307" cy="5832475"/>
          </a:xfrm>
        </p:spPr>
        <p:txBody>
          <a:bodyPr/>
          <a:lstStyle>
            <a:lvl1pPr marL="0" indent="0">
              <a:spcAft>
                <a:spcPts val="1900"/>
              </a:spcAft>
              <a:buNone/>
              <a:defRPr/>
            </a:lvl1pPr>
          </a:lstStyle>
          <a:p>
            <a:pPr lvl="0"/>
            <a:r>
              <a:rPr lang="en-GB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696958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72EA480E-7AF7-DE14-3E0A-D3917B4B32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1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064F3EC8-9F33-BD83-5C73-83F5D62756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1998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23" name="Tijdelijke aanduiding voor afbeelding 11">
            <a:extLst>
              <a:ext uri="{FF2B5EF4-FFF2-40B4-BE49-F238E27FC236}">
                <a16:creationId xmlns:a16="http://schemas.microsoft.com/office/drawing/2014/main" id="{C864D030-C1B1-311C-76FF-A4D4B2C8C1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1998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688590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34C6D05-CB3F-F3EB-FA4D-87A3B1BFC8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226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187401" cy="2708689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3CFCE9D0-22C3-9C86-F2E5-5A946FFDD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59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454101" cy="5247101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2425934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7F5D74D-B8B5-7021-719B-35B29AFFB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2458800"/>
            <a:ext cx="2709599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69366" y="251998"/>
            <a:ext cx="1735667" cy="22068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13688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58010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2332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81330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1664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61998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202333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2709599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QuEra</a:t>
            </a:r>
            <a:r>
              <a:rPr lang="en-GB" dirty="0"/>
              <a:t> team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7B8C5D66-CAAE-F5B5-2333-4724FB6183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9367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3" name="Tijdelijke aanduiding voor tekst 9">
            <a:extLst>
              <a:ext uri="{FF2B5EF4-FFF2-40B4-BE49-F238E27FC236}">
                <a16:creationId xmlns:a16="http://schemas.microsoft.com/office/drawing/2014/main" id="{FEAEE795-DB4E-A221-BBA0-6CEE86E66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3689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2B2D99C9-B9BD-51C9-4323-01B2C9EDD0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011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5" name="Tijdelijke aanduiding voor tekst 9">
            <a:extLst>
              <a:ext uri="{FF2B5EF4-FFF2-40B4-BE49-F238E27FC236}">
                <a16:creationId xmlns:a16="http://schemas.microsoft.com/office/drawing/2014/main" id="{714CB42C-F2F7-217E-8DB6-A0C7EEF8F4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02332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6" name="Tijdelijke aanduiding voor tekst 9">
            <a:extLst>
              <a:ext uri="{FF2B5EF4-FFF2-40B4-BE49-F238E27FC236}">
                <a16:creationId xmlns:a16="http://schemas.microsoft.com/office/drawing/2014/main" id="{1FD4D36B-D970-7655-0CF3-02A22F1E1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81330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50AF1937-CF5F-4F7B-50B3-6EA595CD9D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21664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58DEAA88-082A-FB25-C9F5-BF8F4B7EFA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1998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9" name="Tijdelijke aanduiding voor tekst 9">
            <a:extLst>
              <a:ext uri="{FF2B5EF4-FFF2-40B4-BE49-F238E27FC236}">
                <a16:creationId xmlns:a16="http://schemas.microsoft.com/office/drawing/2014/main" id="{69400DFD-CA67-2716-C2AE-4321CC4F07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02332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35946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twork/Partners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10179782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998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44132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36266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28401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1998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44132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36266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28400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945074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0A93-41C8-7BD4-B1D2-4DAF6D85C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75B7291-1C47-4531-349B-0E2A6D72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41A00A9-4FF3-04F7-648A-FDD2D1AF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83C5DC-BD41-1119-8F02-9EB7DB9B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1D1CA7-0886-F2FE-1539-691F9E205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59" y="2443361"/>
            <a:ext cx="11645463" cy="1685767"/>
          </a:xfrm>
          <a:prstGeom prst="rect">
            <a:avLst/>
          </a:prstGeom>
        </p:spPr>
      </p:pic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1C0B3E40-EC75-40F2-B126-5AF5231228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336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5" name="Tijdelijke aanduiding voor tekst 9">
            <a:extLst>
              <a:ext uri="{FF2B5EF4-FFF2-40B4-BE49-F238E27FC236}">
                <a16:creationId xmlns:a16="http://schemas.microsoft.com/office/drawing/2014/main" id="{5D21EAE5-5C5F-47C1-A654-A6246D2A15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78380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EC3B66AC-A450-DDD0-AF4B-393856FD25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69121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DA15E804-8787-7A8F-92AA-C7F76DBFE0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59504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B059C97-4174-DA5B-BA1C-535BA7AA44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4503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5914EA1-0A23-777F-4FD9-1BE556C27C98}"/>
              </a:ext>
            </a:extLst>
          </p:cNvPr>
          <p:cNvCxnSpPr>
            <a:cxnSpLocks/>
          </p:cNvCxnSpPr>
          <p:nvPr userDrawn="1"/>
        </p:nvCxnSpPr>
        <p:spPr>
          <a:xfrm>
            <a:off x="1133687" y="3419856"/>
            <a:ext cx="0" cy="1368000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0D7B411-DFCF-CB56-1757-81B84A1DD981}"/>
              </a:ext>
            </a:extLst>
          </p:cNvPr>
          <p:cNvCxnSpPr>
            <a:cxnSpLocks/>
          </p:cNvCxnSpPr>
          <p:nvPr userDrawn="1"/>
        </p:nvCxnSpPr>
        <p:spPr>
          <a:xfrm>
            <a:off x="7765357" y="3910965"/>
            <a:ext cx="0" cy="876891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6D225ECC-97A1-CB29-D278-C894D1054612}"/>
              </a:ext>
            </a:extLst>
          </p:cNvPr>
          <p:cNvCxnSpPr>
            <a:cxnSpLocks/>
          </p:cNvCxnSpPr>
          <p:nvPr userDrawn="1"/>
        </p:nvCxnSpPr>
        <p:spPr>
          <a:xfrm>
            <a:off x="2789441" y="3550920"/>
            <a:ext cx="0" cy="1236936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710A7D8F-25E4-BBC1-6BF2-A8366661E65E}"/>
              </a:ext>
            </a:extLst>
          </p:cNvPr>
          <p:cNvCxnSpPr>
            <a:cxnSpLocks/>
          </p:cNvCxnSpPr>
          <p:nvPr userDrawn="1"/>
        </p:nvCxnSpPr>
        <p:spPr>
          <a:xfrm>
            <a:off x="5279825" y="3714750"/>
            <a:ext cx="0" cy="1073106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0E243BA-F6CF-DA99-B5BF-F5013A2C1C40}"/>
              </a:ext>
            </a:extLst>
          </p:cNvPr>
          <p:cNvCxnSpPr>
            <a:cxnSpLocks/>
          </p:cNvCxnSpPr>
          <p:nvPr userDrawn="1"/>
        </p:nvCxnSpPr>
        <p:spPr>
          <a:xfrm>
            <a:off x="10298701" y="4063365"/>
            <a:ext cx="0" cy="724491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07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8E7FE-7E55-2A4C-4BDA-BA2E9D02D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6CF5211-062D-4DF1-80CA-3114D047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EFFE6E4-A62F-4388-C221-83D73579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DAD779-989F-E7EB-5F06-6C2235E3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8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23038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CD85BF-7912-8AE2-2F3C-E3A6FBF8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0321250-0B8F-3AE6-B35C-C1B43882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600E61-9730-308F-091D-2D6C6358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911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E628A4-7375-5AD6-42E3-BE03F919C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1D99F1-CB67-21F9-34F9-D24A67A8F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5691602" cy="4140000"/>
          </a:xfrm>
        </p:spPr>
        <p:txBody>
          <a:bodyPr tIns="180000"/>
          <a:lstStyle>
            <a:lvl1pPr>
              <a:lnSpc>
                <a:spcPts val="11600"/>
              </a:lnSpc>
              <a:defRPr sz="13500" cap="all" spc="-330" baseline="0"/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0A0473-AC45-C3B5-D0B5-B11BCB6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55F693D-092A-04ED-A445-910120AE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B7DAE8-A777-0AD2-C0E0-41166D1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CCAD134-9686-B4F7-98EF-7BC7C262CE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91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878C5B7-10AE-74F3-5E4A-0DFBF7819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999" y="251999"/>
            <a:ext cx="10163239" cy="5245551"/>
          </a:xfrm>
        </p:spPr>
        <p:txBody>
          <a:bodyPr tIns="180000" anchor="t" anchorCtr="0"/>
          <a:lstStyle>
            <a:lvl1pPr algn="l">
              <a:lnSpc>
                <a:spcPts val="11600"/>
              </a:lnSpc>
              <a:defRPr sz="13500" cap="all" spc="-33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5"/>
            <a:ext cx="4222750" cy="51317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6798" y="6920552"/>
            <a:ext cx="2743200" cy="201600"/>
          </a:xfrm>
        </p:spPr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B2AC3EC-DB37-1C15-9CDD-8685E1654B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2001" y="6287331"/>
            <a:ext cx="1792798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75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54532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325E71A8-B772-B6D8-1581-0B7A9F4797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586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401A07A-7190-5C1D-F323-9F2C0D16D1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404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852863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56FA8034-323C-6198-069C-5BBEEA8D3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000" y="252000"/>
            <a:ext cx="10162800" cy="5245200"/>
          </a:xfrm>
        </p:spPr>
        <p:txBody>
          <a:bodyPr tIns="144000" anchor="t" anchorCtr="0"/>
          <a:lstStyle>
            <a:lvl1pPr algn="l">
              <a:lnSpc>
                <a:spcPts val="8000"/>
              </a:lnSpc>
              <a:defRPr sz="9000" cap="all" spc="-220" baseline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6"/>
            <a:ext cx="4224750" cy="51317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8F47C46-B40D-6BCD-4DCF-CAE3CD50E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67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mall text +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11680673" cy="3636000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53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inhoud 10">
            <a:extLst>
              <a:ext uri="{FF2B5EF4-FFF2-40B4-BE49-F238E27FC236}">
                <a16:creationId xmlns:a16="http://schemas.microsoft.com/office/drawing/2014/main" id="{764000B8-4349-5982-A92B-2E28A043C9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2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7037"/>
            <a:ext cx="5716800" cy="3635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325E71A8-B772-B6D8-1581-0B7A9F4797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605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73308A4B-D787-C651-961B-78A1ECB56D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26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98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F4F2C-155C-158C-8C75-27704ABBD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251999"/>
            <a:ext cx="4219640" cy="270868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Table</a:t>
            </a:r>
            <a:br>
              <a:rPr lang="en-GB" dirty="0"/>
            </a:br>
            <a:r>
              <a:rPr lang="en-GB" dirty="0"/>
              <a:t>of</a:t>
            </a:r>
            <a:br>
              <a:rPr lang="en-GB" dirty="0"/>
            </a:br>
            <a:r>
              <a:rPr lang="en-GB" dirty="0"/>
              <a:t>contents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D5EF827-EB13-F9DD-C86E-98B90733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49F54E5-37FD-53A6-C51C-9D6FF21B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6D34503-CA3D-7E0F-C185-2A2CC911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55561D5-3F50-E6AA-04A7-55A3978CE0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889" y="252000"/>
            <a:ext cx="1248278" cy="5832475"/>
          </a:xfrm>
        </p:spPr>
        <p:txBody>
          <a:bodyPr/>
          <a:lstStyle>
            <a:lvl1pPr marL="0" indent="0">
              <a:spcAft>
                <a:spcPts val="1900"/>
              </a:spcAft>
              <a:buFont typeface="+mj-lt"/>
              <a:buNone/>
              <a:defRPr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7626E0CC-0E53-72C1-2E07-BE10BF852F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2167" y="252000"/>
            <a:ext cx="4216307" cy="5832475"/>
          </a:xfrm>
        </p:spPr>
        <p:txBody>
          <a:bodyPr/>
          <a:lstStyle>
            <a:lvl1pPr marL="0" indent="0">
              <a:spcAft>
                <a:spcPts val="1900"/>
              </a:spcAft>
              <a:buNone/>
              <a:defRPr/>
            </a:lvl1pPr>
          </a:lstStyle>
          <a:p>
            <a:pPr lvl="0"/>
            <a:r>
              <a:rPr lang="en-GB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39395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72EA480E-7AF7-DE14-3E0A-D3917B4B32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1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064F3EC8-9F33-BD83-5C73-83F5D62756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1998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23" name="Tijdelijke aanduiding voor afbeelding 11">
            <a:extLst>
              <a:ext uri="{FF2B5EF4-FFF2-40B4-BE49-F238E27FC236}">
                <a16:creationId xmlns:a16="http://schemas.microsoft.com/office/drawing/2014/main" id="{C864D030-C1B1-311C-76FF-A4D4B2C8C1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1998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542364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34C6D05-CB3F-F3EB-FA4D-87A3B1BFC8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5829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187401" cy="2708689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3CFCE9D0-22C3-9C86-F2E5-5A946FFDD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576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454101" cy="5247101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32991672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7F5D74D-B8B5-7021-719B-35B29AFFB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2458800"/>
            <a:ext cx="2709599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69366" y="251998"/>
            <a:ext cx="1735667" cy="22068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13688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58010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2332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81330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1664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61998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202333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2709599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QuEra</a:t>
            </a:r>
            <a:r>
              <a:rPr lang="en-GB" dirty="0"/>
              <a:t> team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7B8C5D66-CAAE-F5B5-2333-4724FB6183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9367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3" name="Tijdelijke aanduiding voor tekst 9">
            <a:extLst>
              <a:ext uri="{FF2B5EF4-FFF2-40B4-BE49-F238E27FC236}">
                <a16:creationId xmlns:a16="http://schemas.microsoft.com/office/drawing/2014/main" id="{FEAEE795-DB4E-A221-BBA0-6CEE86E66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3689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2B2D99C9-B9BD-51C9-4323-01B2C9EDD0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011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5" name="Tijdelijke aanduiding voor tekst 9">
            <a:extLst>
              <a:ext uri="{FF2B5EF4-FFF2-40B4-BE49-F238E27FC236}">
                <a16:creationId xmlns:a16="http://schemas.microsoft.com/office/drawing/2014/main" id="{714CB42C-F2F7-217E-8DB6-A0C7EEF8F4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02332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6" name="Tijdelijke aanduiding voor tekst 9">
            <a:extLst>
              <a:ext uri="{FF2B5EF4-FFF2-40B4-BE49-F238E27FC236}">
                <a16:creationId xmlns:a16="http://schemas.microsoft.com/office/drawing/2014/main" id="{1FD4D36B-D970-7655-0CF3-02A22F1E1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81330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50AF1937-CF5F-4F7B-50B3-6EA595CD9D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21664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58DEAA88-082A-FB25-C9F5-BF8F4B7EFA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1998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9" name="Tijdelijke aanduiding voor tekst 9">
            <a:extLst>
              <a:ext uri="{FF2B5EF4-FFF2-40B4-BE49-F238E27FC236}">
                <a16:creationId xmlns:a16="http://schemas.microsoft.com/office/drawing/2014/main" id="{69400DFD-CA67-2716-C2AE-4321CC4F07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02332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45185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twork/Partners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10179782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998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44132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36266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28401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1998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44132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36266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28400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514958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0A93-41C8-7BD4-B1D2-4DAF6D85C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75B7291-1C47-4531-349B-0E2A6D72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41A00A9-4FF3-04F7-648A-FDD2D1AF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83C5DC-BD41-1119-8F02-9EB7DB9B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1D1CA7-0886-F2FE-1539-691F9E205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59" y="2443361"/>
            <a:ext cx="11645463" cy="1685767"/>
          </a:xfrm>
          <a:prstGeom prst="rect">
            <a:avLst/>
          </a:prstGeom>
        </p:spPr>
      </p:pic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1C0B3E40-EC75-40F2-B126-5AF5231228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336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5" name="Tijdelijke aanduiding voor tekst 9">
            <a:extLst>
              <a:ext uri="{FF2B5EF4-FFF2-40B4-BE49-F238E27FC236}">
                <a16:creationId xmlns:a16="http://schemas.microsoft.com/office/drawing/2014/main" id="{5D21EAE5-5C5F-47C1-A654-A6246D2A15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78380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EC3B66AC-A450-DDD0-AF4B-393856FD25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69121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DA15E804-8787-7A8F-92AA-C7F76DBFE0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59504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B059C97-4174-DA5B-BA1C-535BA7AA44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4503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5914EA1-0A23-777F-4FD9-1BE556C27C98}"/>
              </a:ext>
            </a:extLst>
          </p:cNvPr>
          <p:cNvCxnSpPr>
            <a:cxnSpLocks/>
          </p:cNvCxnSpPr>
          <p:nvPr userDrawn="1"/>
        </p:nvCxnSpPr>
        <p:spPr>
          <a:xfrm>
            <a:off x="1133687" y="3419856"/>
            <a:ext cx="0" cy="136800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0D7B411-DFCF-CB56-1757-81B84A1DD981}"/>
              </a:ext>
            </a:extLst>
          </p:cNvPr>
          <p:cNvCxnSpPr>
            <a:cxnSpLocks/>
          </p:cNvCxnSpPr>
          <p:nvPr userDrawn="1"/>
        </p:nvCxnSpPr>
        <p:spPr>
          <a:xfrm>
            <a:off x="7765357" y="3910965"/>
            <a:ext cx="0" cy="87689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6D225ECC-97A1-CB29-D278-C894D1054612}"/>
              </a:ext>
            </a:extLst>
          </p:cNvPr>
          <p:cNvCxnSpPr>
            <a:cxnSpLocks/>
          </p:cNvCxnSpPr>
          <p:nvPr userDrawn="1"/>
        </p:nvCxnSpPr>
        <p:spPr>
          <a:xfrm>
            <a:off x="2789441" y="3550920"/>
            <a:ext cx="0" cy="123693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710A7D8F-25E4-BBC1-6BF2-A8366661E65E}"/>
              </a:ext>
            </a:extLst>
          </p:cNvPr>
          <p:cNvCxnSpPr>
            <a:cxnSpLocks/>
          </p:cNvCxnSpPr>
          <p:nvPr userDrawn="1"/>
        </p:nvCxnSpPr>
        <p:spPr>
          <a:xfrm>
            <a:off x="5279825" y="3714750"/>
            <a:ext cx="0" cy="107310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0E243BA-F6CF-DA99-B5BF-F5013A2C1C40}"/>
              </a:ext>
            </a:extLst>
          </p:cNvPr>
          <p:cNvCxnSpPr>
            <a:cxnSpLocks/>
          </p:cNvCxnSpPr>
          <p:nvPr userDrawn="1"/>
        </p:nvCxnSpPr>
        <p:spPr>
          <a:xfrm>
            <a:off x="10298701" y="4063365"/>
            <a:ext cx="0" cy="72449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18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401A07A-7190-5C1D-F323-9F2C0D16D1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004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8E7FE-7E55-2A4C-4BDA-BA2E9D02D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6CF5211-062D-4DF1-80CA-3114D047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EFFE6E4-A62F-4388-C221-83D73579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DAD779-989F-E7EB-5F06-6C2235E3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9616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CD85BF-7912-8AE2-2F3C-E3A6FBF8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0321250-0B8F-3AE6-B35C-C1B43882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600E61-9730-308F-091D-2D6C6358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106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E628A4-7375-5AD6-42E3-BE03F919C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1D99F1-CB67-21F9-34F9-D24A67A8F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5691602" cy="4140000"/>
          </a:xfrm>
        </p:spPr>
        <p:txBody>
          <a:bodyPr tIns="180000"/>
          <a:lstStyle>
            <a:lvl1pPr>
              <a:lnSpc>
                <a:spcPts val="11600"/>
              </a:lnSpc>
              <a:defRPr sz="13500" cap="all" spc="-330" baseline="0"/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0A0473-AC45-C3B5-D0B5-B11BCB6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55F693D-092A-04ED-A445-910120AE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B7DAE8-A777-0AD2-C0E0-41166D1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CCAD134-9686-B4F7-98EF-7BC7C262CE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1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7A523AD6-6512-A285-31C7-0977E09F5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4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999" y="251999"/>
            <a:ext cx="10163239" cy="5245551"/>
          </a:xfrm>
        </p:spPr>
        <p:txBody>
          <a:bodyPr tIns="180000" anchor="t" anchorCtr="0"/>
          <a:lstStyle>
            <a:lvl1pPr algn="l">
              <a:lnSpc>
                <a:spcPts val="11600"/>
              </a:lnSpc>
              <a:defRPr sz="13500" cap="all" spc="-330" baseline="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5"/>
            <a:ext cx="4222750" cy="51317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6798" y="6920552"/>
            <a:ext cx="2743200" cy="201600"/>
          </a:xfrm>
        </p:spPr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B2AC3EC-DB37-1C15-9CDD-8685E1654B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51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25726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A565BC-3451-F8AE-4DEB-BCD787185E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325E71A8-B772-B6D8-1581-0B7A9F4797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951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401A07A-7190-5C1D-F323-9F2C0D16D1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96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520759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56FA8034-323C-6198-069C-5BBEEA8D3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000" y="252000"/>
            <a:ext cx="10162800" cy="5245200"/>
          </a:xfrm>
        </p:spPr>
        <p:txBody>
          <a:bodyPr tIns="144000" anchor="t" anchorCtr="0"/>
          <a:lstStyle>
            <a:lvl1pPr algn="l">
              <a:lnSpc>
                <a:spcPts val="8000"/>
              </a:lnSpc>
              <a:defRPr sz="9000" cap="all" spc="-220" baseline="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6"/>
            <a:ext cx="4224750" cy="51317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8F47C46-B40D-6BCD-4DCF-CAE3CD50E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3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mall text +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11680673" cy="3636000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58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rge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509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608150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inhoud 10">
            <a:extLst>
              <a:ext uri="{FF2B5EF4-FFF2-40B4-BE49-F238E27FC236}">
                <a16:creationId xmlns:a16="http://schemas.microsoft.com/office/drawing/2014/main" id="{764000B8-4349-5982-A92B-2E28A043C9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956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73308A4B-D787-C651-961B-78A1ECB56D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0030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5B4EA502-1F84-A8E0-5874-D79BA6D024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1999" y="0"/>
            <a:ext cx="5970001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te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639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F4F2C-155C-158C-8C75-27704ABBD3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251999"/>
            <a:ext cx="4219640" cy="270868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Table</a:t>
            </a:r>
            <a:br>
              <a:rPr lang="en-GB" dirty="0"/>
            </a:br>
            <a:r>
              <a:rPr lang="en-GB" dirty="0"/>
              <a:t>of</a:t>
            </a:r>
            <a:br>
              <a:rPr lang="en-GB" dirty="0"/>
            </a:br>
            <a:r>
              <a:rPr lang="en-GB" dirty="0"/>
              <a:t>contents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D5EF827-EB13-F9DD-C86E-98B90733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49F54E5-37FD-53A6-C51C-9D6FF21B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6D34503-CA3D-7E0F-C185-2A2CC911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55561D5-3F50-E6AA-04A7-55A3978CE0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889" y="252000"/>
            <a:ext cx="1248278" cy="5832475"/>
          </a:xfrm>
        </p:spPr>
        <p:txBody>
          <a:bodyPr/>
          <a:lstStyle>
            <a:lvl1pPr marL="0" indent="0">
              <a:spcAft>
                <a:spcPts val="1900"/>
              </a:spcAft>
              <a:buFont typeface="+mj-lt"/>
              <a:buNone/>
              <a:defRPr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7626E0CC-0E53-72C1-2E07-BE10BF852F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2167" y="252000"/>
            <a:ext cx="4216307" cy="5832475"/>
          </a:xfrm>
        </p:spPr>
        <p:txBody>
          <a:bodyPr/>
          <a:lstStyle>
            <a:lvl1pPr marL="0" indent="0">
              <a:spcAft>
                <a:spcPts val="1900"/>
              </a:spcAft>
              <a:buNone/>
              <a:defRPr/>
            </a:lvl1pPr>
          </a:lstStyle>
          <a:p>
            <a:pPr lvl="0"/>
            <a:r>
              <a:rPr lang="en-GB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2458830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192D29E-703E-55F2-BDFA-B6AE82769C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72EA480E-7AF7-DE14-3E0A-D3917B4B32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1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064F3EC8-9F33-BD83-5C73-83F5D62756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1998" y="4651474"/>
            <a:ext cx="5718000" cy="14286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23" name="Tijdelijke aanduiding voor afbeelding 11">
            <a:extLst>
              <a:ext uri="{FF2B5EF4-FFF2-40B4-BE49-F238E27FC236}">
                <a16:creationId xmlns:a16="http://schemas.microsoft.com/office/drawing/2014/main" id="{C864D030-C1B1-311C-76FF-A4D4B2C8C1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1998" y="252000"/>
            <a:ext cx="5718000" cy="414747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656153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34C6D05-CB3F-F3EB-FA4D-87A3B1BFC8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83230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9AB5FDD5-3B35-5E12-0FDB-691CCE3071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9600" cy="6858000"/>
          </a:xfrm>
          <a:solidFill>
            <a:srgbClr val="E6E6E6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187401" cy="2708689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3CFCE9D0-22C3-9C86-F2E5-5A946FFDD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2000" y="6398164"/>
            <a:ext cx="1148400" cy="2036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107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C246329-5C75-58D2-8F22-B5E93F4F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044F4-0172-708D-6770-A469390C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827FB7-88EC-755B-3609-6FA9F50F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78F493-63C1-379A-31CE-22ACFAF70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10454101" cy="5247101"/>
          </a:xfrm>
        </p:spPr>
        <p:txBody>
          <a:bodyPr/>
          <a:lstStyle>
            <a:lvl1pPr>
              <a:lnSpc>
                <a:spcPts val="8800"/>
              </a:lnSpc>
              <a:defRPr sz="9000" spc="-220" baseline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Quote text</a:t>
            </a:r>
          </a:p>
        </p:txBody>
      </p:sp>
    </p:spTree>
    <p:extLst>
      <p:ext uri="{BB962C8B-B14F-4D97-AF65-F5344CB8AC3E}">
        <p14:creationId xmlns:p14="http://schemas.microsoft.com/office/powerpoint/2010/main" val="36961200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7F5D74D-B8B5-7021-719B-35B29AFFB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99" y="2458800"/>
            <a:ext cx="2709599" cy="82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69366" y="251998"/>
            <a:ext cx="1735667" cy="22068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13688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58010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02332" y="251997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81330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1664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61998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202333" y="3286799"/>
            <a:ext cx="1735667" cy="2206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2709599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QuEra</a:t>
            </a:r>
            <a:r>
              <a:rPr lang="en-GB" dirty="0"/>
              <a:t> team</a:t>
            </a:r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7B8C5D66-CAAE-F5B5-2333-4724FB6183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69367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3" name="Tijdelijke aanduiding voor tekst 9">
            <a:extLst>
              <a:ext uri="{FF2B5EF4-FFF2-40B4-BE49-F238E27FC236}">
                <a16:creationId xmlns:a16="http://schemas.microsoft.com/office/drawing/2014/main" id="{FEAEE795-DB4E-A221-BBA0-6CEE86E66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3689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2B2D99C9-B9BD-51C9-4323-01B2C9EDD0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011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5" name="Tijdelijke aanduiding voor tekst 9">
            <a:extLst>
              <a:ext uri="{FF2B5EF4-FFF2-40B4-BE49-F238E27FC236}">
                <a16:creationId xmlns:a16="http://schemas.microsoft.com/office/drawing/2014/main" id="{714CB42C-F2F7-217E-8DB6-A0C7EEF8F4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02332" y="2592774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6" name="Tijdelijke aanduiding voor tekst 9">
            <a:extLst>
              <a:ext uri="{FF2B5EF4-FFF2-40B4-BE49-F238E27FC236}">
                <a16:creationId xmlns:a16="http://schemas.microsoft.com/office/drawing/2014/main" id="{1FD4D36B-D970-7655-0CF3-02A22F1E1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81330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50AF1937-CF5F-4F7B-50B3-6EA595CD9D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21664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58DEAA88-082A-FB25-C9F5-BF8F4B7EFA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1998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  <p:sp>
        <p:nvSpPr>
          <p:cNvPr id="29" name="Tijdelijke aanduiding voor tekst 9">
            <a:extLst>
              <a:ext uri="{FF2B5EF4-FFF2-40B4-BE49-F238E27FC236}">
                <a16:creationId xmlns:a16="http://schemas.microsoft.com/office/drawing/2014/main" id="{69400DFD-CA67-2716-C2AE-4321CC4F07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02332" y="5643585"/>
            <a:ext cx="1735667" cy="445066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r>
              <a:rPr lang="en-GB" b="1" dirty="0"/>
              <a:t>Name</a:t>
            </a:r>
            <a:br>
              <a:rPr lang="en-GB" b="1" dirty="0"/>
            </a:br>
            <a:r>
              <a:rPr lang="en-GB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7536967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twork/Partners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2CADA24-B502-1497-02D8-35FD35C9F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10179782" cy="195303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7427DE7-AD8E-8D93-4945-501DBC1C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2346AD4-8658-FE91-FA21-6F097A44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613B65-2866-D7F3-22FB-E1457EF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afbeelding 11">
            <a:extLst>
              <a:ext uri="{FF2B5EF4-FFF2-40B4-BE49-F238E27FC236}">
                <a16:creationId xmlns:a16="http://schemas.microsoft.com/office/drawing/2014/main" id="{9587AF7D-4703-9C8F-2A8E-017F960B77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998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4F094C21-4F77-C11E-635F-60BE9125EA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44132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4" name="Tijdelijke aanduiding voor afbeelding 11">
            <a:extLst>
              <a:ext uri="{FF2B5EF4-FFF2-40B4-BE49-F238E27FC236}">
                <a16:creationId xmlns:a16="http://schemas.microsoft.com/office/drawing/2014/main" id="{9A497EE0-4047-ECB9-8AC7-8CD4EBEAC1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36266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5" name="Tijdelijke aanduiding voor afbeelding 11">
            <a:extLst>
              <a:ext uri="{FF2B5EF4-FFF2-40B4-BE49-F238E27FC236}">
                <a16:creationId xmlns:a16="http://schemas.microsoft.com/office/drawing/2014/main" id="{DFADDE2A-585A-35FF-F192-EE32555D00D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28401" y="3943173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6" name="Tijdelijke aanduiding voor afbeelding 11">
            <a:extLst>
              <a:ext uri="{FF2B5EF4-FFF2-40B4-BE49-F238E27FC236}">
                <a16:creationId xmlns:a16="http://schemas.microsoft.com/office/drawing/2014/main" id="{4F90CD5F-8782-5C42-4068-BFDB20F297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1998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7" name="Tijdelijke aanduiding voor afbeelding 11">
            <a:extLst>
              <a:ext uri="{FF2B5EF4-FFF2-40B4-BE49-F238E27FC236}">
                <a16:creationId xmlns:a16="http://schemas.microsoft.com/office/drawing/2014/main" id="{8275A3FD-5E6F-2BB6-F748-09D797CF94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44132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1482F5FA-EC29-FBB0-0DF9-CC985C16452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36266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  <p:sp>
        <p:nvSpPr>
          <p:cNvPr id="19" name="Tijdelijke aanduiding voor afbeelding 11">
            <a:extLst>
              <a:ext uri="{FF2B5EF4-FFF2-40B4-BE49-F238E27FC236}">
                <a16:creationId xmlns:a16="http://schemas.microsoft.com/office/drawing/2014/main" id="{8DC28F48-E191-BC8B-A171-D04C3F24BA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28400" y="5153514"/>
            <a:ext cx="2709599" cy="93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37557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56FA8034-323C-6198-069C-5BBEEA8D3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43F26A-DAE2-AD2F-2660-E063D955A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000" y="252000"/>
            <a:ext cx="10162800" cy="5245200"/>
          </a:xfrm>
        </p:spPr>
        <p:txBody>
          <a:bodyPr tIns="144000" anchor="t" anchorCtr="0"/>
          <a:lstStyle>
            <a:lvl1pPr algn="l">
              <a:lnSpc>
                <a:spcPts val="8000"/>
              </a:lnSpc>
              <a:defRPr sz="9000" cap="all" spc="-220" baseline="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5B0292-D3CE-D80E-6CBD-4066BAD4BA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0" y="6092826"/>
            <a:ext cx="4224750" cy="51317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(max. 2 lines)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9D9A6-13F6-F42B-943A-3706E344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4681CD-1E10-A859-0A19-0179FCEB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0" y="6919200"/>
            <a:ext cx="3549649" cy="2016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66B57-9407-7F4F-BAC3-CF8E52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5" y="6919199"/>
            <a:ext cx="425449" cy="2032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8F47C46-B40D-6BCD-4DCF-CAE3CD50E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412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0A93-41C8-7BD4-B1D2-4DAF6D85C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75B7291-1C47-4531-349B-0E2A6D72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41A00A9-4FF3-04F7-648A-FDD2D1AF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83C5DC-BD41-1119-8F02-9EB7DB9B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1D1CA7-0886-F2FE-1539-691F9E205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059" y="2443361"/>
            <a:ext cx="11645463" cy="1685767"/>
          </a:xfrm>
          <a:prstGeom prst="rect">
            <a:avLst/>
          </a:prstGeom>
        </p:spPr>
      </p:pic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1C0B3E40-EC75-40F2-B126-5AF5231228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336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5" name="Tijdelijke aanduiding voor tekst 9">
            <a:extLst>
              <a:ext uri="{FF2B5EF4-FFF2-40B4-BE49-F238E27FC236}">
                <a16:creationId xmlns:a16="http://schemas.microsoft.com/office/drawing/2014/main" id="{5D21EAE5-5C5F-47C1-A654-A6246D2A15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78380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EC3B66AC-A450-DDD0-AF4B-393856FD25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69121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DA15E804-8787-7A8F-92AA-C7F76DBFE0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59504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B059C97-4174-DA5B-BA1C-535BA7AA44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45037" y="4874663"/>
            <a:ext cx="1245600" cy="1218162"/>
          </a:xfrm>
        </p:spPr>
        <p:txBody>
          <a:bodyPr/>
          <a:lstStyle>
            <a:lvl1pPr marL="0" indent="0">
              <a:lnSpc>
                <a:spcPts val="1100"/>
              </a:lnSpc>
              <a:buNone/>
              <a:defRPr sz="900"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5914EA1-0A23-777F-4FD9-1BE556C27C98}"/>
              </a:ext>
            </a:extLst>
          </p:cNvPr>
          <p:cNvCxnSpPr>
            <a:cxnSpLocks/>
          </p:cNvCxnSpPr>
          <p:nvPr userDrawn="1"/>
        </p:nvCxnSpPr>
        <p:spPr>
          <a:xfrm>
            <a:off x="1133687" y="3419856"/>
            <a:ext cx="0" cy="1368000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0D7B411-DFCF-CB56-1757-81B84A1DD981}"/>
              </a:ext>
            </a:extLst>
          </p:cNvPr>
          <p:cNvCxnSpPr>
            <a:cxnSpLocks/>
          </p:cNvCxnSpPr>
          <p:nvPr userDrawn="1"/>
        </p:nvCxnSpPr>
        <p:spPr>
          <a:xfrm>
            <a:off x="7765357" y="3910965"/>
            <a:ext cx="0" cy="876891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6D225ECC-97A1-CB29-D278-C894D1054612}"/>
              </a:ext>
            </a:extLst>
          </p:cNvPr>
          <p:cNvCxnSpPr>
            <a:cxnSpLocks/>
          </p:cNvCxnSpPr>
          <p:nvPr userDrawn="1"/>
        </p:nvCxnSpPr>
        <p:spPr>
          <a:xfrm>
            <a:off x="2789441" y="3550920"/>
            <a:ext cx="0" cy="1236936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710A7D8F-25E4-BBC1-6BF2-A8366661E65E}"/>
              </a:ext>
            </a:extLst>
          </p:cNvPr>
          <p:cNvCxnSpPr>
            <a:cxnSpLocks/>
          </p:cNvCxnSpPr>
          <p:nvPr userDrawn="1"/>
        </p:nvCxnSpPr>
        <p:spPr>
          <a:xfrm>
            <a:off x="5279825" y="3714750"/>
            <a:ext cx="0" cy="1073106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0E243BA-F6CF-DA99-B5BF-F5013A2C1C40}"/>
              </a:ext>
            </a:extLst>
          </p:cNvPr>
          <p:cNvCxnSpPr>
            <a:cxnSpLocks/>
          </p:cNvCxnSpPr>
          <p:nvPr userDrawn="1"/>
        </p:nvCxnSpPr>
        <p:spPr>
          <a:xfrm>
            <a:off x="10298701" y="4063365"/>
            <a:ext cx="0" cy="724491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8E7FE-7E55-2A4C-4BDA-BA2E9D02D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6CF5211-062D-4DF1-80CA-3114D047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EFFE6E4-A62F-4388-C221-83D73579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DAD779-989F-E7EB-5F06-6C2235E3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0920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CD85BF-7912-8AE2-2F3C-E3A6FBF8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0321250-0B8F-3AE6-B35C-C1B43882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600E61-9730-308F-091D-2D6C6358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6635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4E628A4-7375-5AD6-42E3-BE03F919C0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1D99F1-CB67-21F9-34F9-D24A67A8F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8" y="251999"/>
            <a:ext cx="5691602" cy="4140000"/>
          </a:xfrm>
        </p:spPr>
        <p:txBody>
          <a:bodyPr tIns="180000"/>
          <a:lstStyle>
            <a:lvl1pPr>
              <a:lnSpc>
                <a:spcPts val="11600"/>
              </a:lnSpc>
              <a:defRPr sz="13500" cap="all" spc="-330" baseline="0"/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0A0473-AC45-C3B5-D0B5-B11BCB6A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55F693D-092A-04ED-A445-910120AE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B7DAE8-A777-0AD2-C0E0-41166D1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CCAD134-9686-B4F7-98EF-7BC7C262CE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00" y="6287331"/>
            <a:ext cx="1792800" cy="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mall text +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11680673" cy="36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80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 +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E8DC5-F6C1-8D18-C583-6EC38F8F2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272265-002F-B82C-3680-A5FBE5D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00" y="2458800"/>
            <a:ext cx="5716800" cy="3635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C85B52-163C-0F49-E176-EC1A09C8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9EBD30-7BFE-ECA2-AC53-5AD4729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A9B54-AB71-111A-86D6-500EE54D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inhoud 10">
            <a:extLst>
              <a:ext uri="{FF2B5EF4-FFF2-40B4-BE49-F238E27FC236}">
                <a16:creationId xmlns:a16="http://schemas.microsoft.com/office/drawing/2014/main" id="{764000B8-4349-5982-A92B-2E28A043C9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23198" y="2457037"/>
            <a:ext cx="5716800" cy="3635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mall text, tex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92F0B-520F-5E60-E569-74273B67D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999" y="251999"/>
            <a:ext cx="5710673" cy="2700000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B81A7-8EAB-62C2-6445-11401DD7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01/06/2022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D88F93-DEE2-AB65-1881-642ED3C5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 (optional)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C44650-2EBD-7934-460F-013E26EA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DF8F826-CE41-12FB-5938-D01059D57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00" y="3200400"/>
            <a:ext cx="4197337" cy="2879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73308A4B-D787-C651-961B-78A1ECB56D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9331" y="252412"/>
            <a:ext cx="5699144" cy="5827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1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6.sv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11.jpeg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12BF56AA-5DCF-68F5-A17F-4CE301468F8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36DDB31-BC4A-244F-99EA-92341DA0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8" y="251999"/>
            <a:ext cx="11689200" cy="19530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te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4907D0-C7CE-7803-A31B-7DEBB309E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2457037"/>
            <a:ext cx="11689200" cy="363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Sub-bullet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Subtitle</a:t>
            </a:r>
          </a:p>
          <a:p>
            <a:pPr lvl="5"/>
            <a:r>
              <a:rPr lang="en-GB" dirty="0"/>
              <a:t>Numbering</a:t>
            </a:r>
          </a:p>
          <a:p>
            <a:pPr lvl="6"/>
            <a:r>
              <a:rPr lang="en-GB" dirty="0"/>
              <a:t>Sub-numbering</a:t>
            </a:r>
          </a:p>
          <a:p>
            <a:pPr lvl="7"/>
            <a:r>
              <a:rPr lang="en-GB" dirty="0"/>
              <a:t>Sub-numbering</a:t>
            </a:r>
          </a:p>
          <a:p>
            <a:pPr lvl="8"/>
            <a:r>
              <a:rPr lang="en-GB" dirty="0"/>
              <a:t>Small text and bold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0CD4A-CFD9-68F3-4D5E-170DD64F6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87A571-14DB-4435-37E0-0382CA110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15250" y="6396051"/>
            <a:ext cx="3549649" cy="201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900" b="1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F6BFE7-37B4-FFE1-7171-DFF59C72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025" y="6394451"/>
            <a:ext cx="425449" cy="203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100"/>
              </a:lnSpc>
              <a:defRPr lang="nl-NL" sz="9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AD08317-F659-39F0-6531-EA4C5B0BA5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2000" y="6398164"/>
            <a:ext cx="1148400" cy="2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62" r:id="rId5"/>
    <p:sldLayoutId id="2147483660" r:id="rId6"/>
    <p:sldLayoutId id="2147483676" r:id="rId7"/>
    <p:sldLayoutId id="2147483670" r:id="rId8"/>
    <p:sldLayoutId id="2147483674" r:id="rId9"/>
    <p:sldLayoutId id="2147483663" r:id="rId10"/>
    <p:sldLayoutId id="2147483661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7" r:id="rId18"/>
    <p:sldLayoutId id="2147483654" r:id="rId19"/>
    <p:sldLayoutId id="2147483655" r:id="rId20"/>
    <p:sldLayoutId id="2147483672" r:id="rId21"/>
  </p:sldLayoutIdLst>
  <p:hf hdr="0" dt="0"/>
  <p:txStyles>
    <p:titleStyle>
      <a:lvl1pPr algn="l" defTabSz="914400" rtl="0" eaLnBrk="1" latinLnBrk="0" hangingPunct="1">
        <a:lnSpc>
          <a:spcPts val="7000"/>
        </a:lnSpc>
        <a:spcBef>
          <a:spcPct val="0"/>
        </a:spcBef>
        <a:buNone/>
        <a:defRPr sz="7200" b="1" kern="1200" spc="-1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−"/>
        <a:defRPr sz="13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rabi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lpha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romanLcPeriod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None/>
        <a:defRPr sz="1250" b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9" userDrawn="1">
          <p15:clr>
            <a:srgbClr val="F26B43"/>
          </p15:clr>
        </p15:guide>
        <p15:guide id="2" orient="horz" pos="1389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0" userDrawn="1">
          <p15:clr>
            <a:srgbClr val="F26B43"/>
          </p15:clr>
        </p15:guide>
        <p15:guide id="5" orient="horz" pos="159" userDrawn="1">
          <p15:clr>
            <a:srgbClr val="F26B43"/>
          </p15:clr>
        </p15:guide>
        <p15:guide id="6" orient="horz" pos="4162" userDrawn="1">
          <p15:clr>
            <a:srgbClr val="F26B43"/>
          </p15:clr>
        </p15:guide>
        <p15:guide id="8" orient="horz" pos="3838" userDrawn="1">
          <p15:clr>
            <a:srgbClr val="F26B43"/>
          </p15:clr>
        </p15:guide>
        <p15:guide id="9" orient="horz" pos="15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12BF56AA-5DCF-68F5-A17F-4CE301468F8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36DDB31-BC4A-244F-99EA-92341DA0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8" y="251999"/>
            <a:ext cx="11689200" cy="19530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te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4907D0-C7CE-7803-A31B-7DEBB309E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2457037"/>
            <a:ext cx="11689200" cy="363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Sub-bullet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Subtitle</a:t>
            </a:r>
          </a:p>
          <a:p>
            <a:pPr lvl="5"/>
            <a:r>
              <a:rPr lang="en-GB" dirty="0"/>
              <a:t>Numbering</a:t>
            </a:r>
          </a:p>
          <a:p>
            <a:pPr lvl="6"/>
            <a:r>
              <a:rPr lang="en-GB" dirty="0"/>
              <a:t>Sub-numbering</a:t>
            </a:r>
          </a:p>
          <a:p>
            <a:pPr lvl="7"/>
            <a:r>
              <a:rPr lang="en-GB" dirty="0"/>
              <a:t>Sub-numbering</a:t>
            </a:r>
          </a:p>
          <a:p>
            <a:pPr lvl="8"/>
            <a:r>
              <a:rPr lang="en-GB" dirty="0"/>
              <a:t>Small text and bold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0CD4A-CFD9-68F3-4D5E-170DD64F6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87A571-14DB-4435-37E0-0382CA110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15250" y="6396051"/>
            <a:ext cx="3549649" cy="201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9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F6BFE7-37B4-FFE1-7171-DFF59C72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025" y="6394451"/>
            <a:ext cx="425449" cy="203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100"/>
              </a:lnSpc>
              <a:defRPr lang="nl-NL" sz="900" b="1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AD08317-F659-39F0-6531-EA4C5B0BA5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52000" y="6398164"/>
            <a:ext cx="1148399" cy="2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hdr="0" dt="0"/>
  <p:txStyles>
    <p:titleStyle>
      <a:lvl1pPr algn="l" defTabSz="914400" rtl="0" eaLnBrk="1" latinLnBrk="0" hangingPunct="1">
        <a:lnSpc>
          <a:spcPts val="7000"/>
        </a:lnSpc>
        <a:spcBef>
          <a:spcPct val="0"/>
        </a:spcBef>
        <a:buNone/>
        <a:defRPr sz="7200" b="1" kern="1200" spc="-18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−"/>
        <a:defRPr sz="13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rabicPeriod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lphaLcPeriod"/>
        <a:defRPr sz="1400" kern="1200">
          <a:solidFill>
            <a:schemeClr val="bg2"/>
          </a:solidFill>
          <a:latin typeface="+mn-lt"/>
          <a:ea typeface="+mn-ea"/>
          <a:cs typeface="+mn-cs"/>
        </a:defRPr>
      </a:lvl7pPr>
      <a:lvl8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romanLcPeriod"/>
        <a:defRPr sz="13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None/>
        <a:defRPr sz="125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9" userDrawn="1">
          <p15:clr>
            <a:srgbClr val="F26B43"/>
          </p15:clr>
        </p15:guide>
        <p15:guide id="2" orient="horz" pos="1389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0" userDrawn="1">
          <p15:clr>
            <a:srgbClr val="F26B43"/>
          </p15:clr>
        </p15:guide>
        <p15:guide id="5" orient="horz" pos="159" userDrawn="1">
          <p15:clr>
            <a:srgbClr val="F26B43"/>
          </p15:clr>
        </p15:guide>
        <p15:guide id="6" orient="horz" pos="4162" userDrawn="1">
          <p15:clr>
            <a:srgbClr val="F26B43"/>
          </p15:clr>
        </p15:guide>
        <p15:guide id="8" orient="horz" pos="3838" userDrawn="1">
          <p15:clr>
            <a:srgbClr val="F26B43"/>
          </p15:clr>
        </p15:guide>
        <p15:guide id="9" orient="horz" pos="15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12BF56AA-5DCF-68F5-A17F-4CE301468F8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  <a:ln>
            <a:noFill/>
          </a:ln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36DDB31-BC4A-244F-99EA-92341DA0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8" y="251999"/>
            <a:ext cx="11689200" cy="19530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te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4907D0-C7CE-7803-A31B-7DEBB309E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2457037"/>
            <a:ext cx="11689200" cy="3635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Sub-bullet</a:t>
            </a:r>
          </a:p>
          <a:p>
            <a:pPr lvl="3"/>
            <a:r>
              <a:rPr lang="en-GB" dirty="0"/>
              <a:t>Plain text</a:t>
            </a:r>
          </a:p>
          <a:p>
            <a:pPr lvl="4"/>
            <a:r>
              <a:rPr lang="en-GB" dirty="0"/>
              <a:t>Subtitle</a:t>
            </a:r>
          </a:p>
          <a:p>
            <a:pPr lvl="5"/>
            <a:r>
              <a:rPr lang="en-GB" dirty="0"/>
              <a:t>Numbering</a:t>
            </a:r>
          </a:p>
          <a:p>
            <a:pPr lvl="6"/>
            <a:r>
              <a:rPr lang="en-GB" dirty="0"/>
              <a:t>Sub-numbering</a:t>
            </a:r>
          </a:p>
          <a:p>
            <a:pPr lvl="7"/>
            <a:r>
              <a:rPr lang="en-GB" dirty="0"/>
              <a:t>Sub-numbering</a:t>
            </a:r>
          </a:p>
          <a:p>
            <a:pPr lvl="8"/>
            <a:r>
              <a:rPr lang="en-GB" dirty="0"/>
              <a:t>Small text and bold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0CD4A-CFD9-68F3-4D5E-170DD64F6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0F0F0"/>
                </a:solidFill>
              </a:defRPr>
            </a:lvl1pPr>
          </a:lstStyle>
          <a:p>
            <a:r>
              <a:rPr lang="en-GB" dirty="0"/>
              <a:t>01/06/2022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87A571-14DB-4435-37E0-0382CA110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15250" y="6396051"/>
            <a:ext cx="3549649" cy="201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100"/>
              </a:lnSpc>
              <a:defRPr sz="900" b="1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Presentation title (optional)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F6BFE7-37B4-FFE1-7171-DFF59C72E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025" y="6394451"/>
            <a:ext cx="425449" cy="203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100"/>
              </a:lnSpc>
              <a:defRPr lang="nl-NL" sz="900" b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D6F7969-DE8A-4F2D-ACED-901F78AB9A5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AD08317-F659-39F0-6531-EA4C5B0BA5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2000" y="6398164"/>
            <a:ext cx="1148400" cy="20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</p:sldLayoutIdLst>
  <p:hf hdr="0" dt="0"/>
  <p:txStyles>
    <p:titleStyle>
      <a:lvl1pPr algn="l" defTabSz="914400" rtl="0" eaLnBrk="1" latinLnBrk="0" hangingPunct="1">
        <a:lnSpc>
          <a:spcPts val="7000"/>
        </a:lnSpc>
        <a:spcBef>
          <a:spcPct val="0"/>
        </a:spcBef>
        <a:buNone/>
        <a:defRPr sz="7200" b="1" kern="1200" spc="-1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−"/>
        <a:defRPr sz="13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900"/>
        </a:lnSpc>
        <a:spcBef>
          <a:spcPts val="0"/>
        </a:spcBef>
        <a:buFont typeface="Arial" panose="020B0604020202020204" pitchFamily="34" charset="0"/>
        <a:buNone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36036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rabi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717550" indent="-357188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alpha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077913" indent="-360363" algn="l" defTabSz="914400" rtl="0" eaLnBrk="1" latinLnBrk="0" hangingPunct="1">
        <a:lnSpc>
          <a:spcPts val="1900"/>
        </a:lnSpc>
        <a:spcBef>
          <a:spcPts val="0"/>
        </a:spcBef>
        <a:buClr>
          <a:schemeClr val="accent1"/>
        </a:buClr>
        <a:buFont typeface="+mj-lt"/>
        <a:buAutoNum type="romanLcPeriod"/>
        <a:defRPr sz="13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500"/>
        </a:lnSpc>
        <a:spcBef>
          <a:spcPts val="0"/>
        </a:spcBef>
        <a:buFont typeface="Arial" panose="020B0604020202020204" pitchFamily="34" charset="0"/>
        <a:buNone/>
        <a:defRPr sz="1250" b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9">
          <p15:clr>
            <a:srgbClr val="F26B43"/>
          </p15:clr>
        </p15:guide>
        <p15:guide id="2" orient="horz" pos="1389">
          <p15:clr>
            <a:srgbClr val="F26B43"/>
          </p15:clr>
        </p15:guide>
        <p15:guide id="3" pos="3840">
          <p15:clr>
            <a:srgbClr val="F26B43"/>
          </p15:clr>
        </p15:guide>
        <p15:guide id="4" pos="7520">
          <p15:clr>
            <a:srgbClr val="F26B43"/>
          </p15:clr>
        </p15:guide>
        <p15:guide id="5" orient="horz" pos="159">
          <p15:clr>
            <a:srgbClr val="F26B43"/>
          </p15:clr>
        </p15:guide>
        <p15:guide id="6" orient="horz" pos="4162">
          <p15:clr>
            <a:srgbClr val="F26B43"/>
          </p15:clr>
        </p15:guide>
        <p15:guide id="8" orient="horz" pos="3838">
          <p15:clr>
            <a:srgbClr val="F26B43"/>
          </p15:clr>
        </p15:guide>
        <p15:guide id="9" orient="horz" pos="15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30.png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emf"/><Relationship Id="rId9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3.emf"/><Relationship Id="rId7" Type="http://schemas.openxmlformats.org/officeDocument/2006/relationships/image" Target="../media/image5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1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03945-1082-84FB-80FF-3E0F7AC9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99" y="130079"/>
            <a:ext cx="10163239" cy="5245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Quera</a:t>
            </a:r>
            <a:r>
              <a:rPr lang="en-GB" dirty="0"/>
              <a:t> </a:t>
            </a:r>
            <a:br>
              <a:rPr lang="en-GB" dirty="0"/>
            </a:br>
            <a:r>
              <a:rPr lang="en-GB" sz="5400" dirty="0"/>
              <a:t>intro to quantum Computing with Neutral atoms</a:t>
            </a:r>
            <a:br>
              <a:rPr lang="en-GB" sz="5400" dirty="0"/>
            </a:br>
            <a:br>
              <a:rPr lang="en-GB" sz="5400" dirty="0"/>
            </a:br>
            <a:r>
              <a:rPr lang="en-GB" sz="4000" dirty="0"/>
              <a:t>MIT </a:t>
            </a:r>
            <a:r>
              <a:rPr lang="en-GB" sz="4000" dirty="0" err="1"/>
              <a:t>iQuhack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01CBD9-0A3C-8AB4-6926-D127686B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73926-FD7D-4B22-8BC6-5A5CF9EA4D25}"/>
              </a:ext>
            </a:extLst>
          </p:cNvPr>
          <p:cNvSpPr txBox="1"/>
          <p:nvPr/>
        </p:nvSpPr>
        <p:spPr>
          <a:xfrm>
            <a:off x="6790944" y="5620512"/>
            <a:ext cx="39930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</a:rPr>
              <a:t>Pedro Lopes, PhD + Philip Weinberg, PhD</a:t>
            </a:r>
          </a:p>
        </p:txBody>
      </p:sp>
    </p:spTree>
    <p:extLst>
      <p:ext uri="{BB962C8B-B14F-4D97-AF65-F5344CB8AC3E}">
        <p14:creationId xmlns:p14="http://schemas.microsoft.com/office/powerpoint/2010/main" val="39795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Analog quantum dynamics control</a:t>
            </a:r>
            <a:br>
              <a:rPr lang="en-US" sz="5400" dirty="0"/>
            </a:b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3598E8-6BEA-1762-6E58-D5BEDD465AD4}"/>
                  </a:ext>
                </a:extLst>
              </p:cNvPr>
              <p:cNvSpPr/>
              <p:nvPr/>
            </p:nvSpPr>
            <p:spPr>
              <a:xfrm>
                <a:off x="472977" y="1630540"/>
                <a:ext cx="11180495" cy="1194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3598E8-6BEA-1762-6E58-D5BEDD46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77" y="1630540"/>
                <a:ext cx="11180495" cy="1194301"/>
              </a:xfrm>
              <a:prstGeom prst="rect">
                <a:avLst/>
              </a:prstGeom>
              <a:blipFill>
                <a:blip r:embed="rId2"/>
                <a:stretch>
                  <a:fillRect l="-3178" t="-124211" b="-1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/>
              <p:nvPr/>
            </p:nvSpPr>
            <p:spPr>
              <a:xfrm>
                <a:off x="8677254" y="5156387"/>
                <a:ext cx="3060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+0∗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54" y="5156387"/>
                <a:ext cx="3060518" cy="369332"/>
              </a:xfrm>
              <a:prstGeom prst="rect">
                <a:avLst/>
              </a:prstGeom>
              <a:blipFill>
                <a:blip r:embed="rId3"/>
                <a:stretch>
                  <a:fillRect t="-113793" r="-6198" b="-17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30330A-F7F6-0491-EF89-924AE983D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537" y="5776190"/>
            <a:ext cx="1071563" cy="349898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2456"/>
            <a:ext cx="6477000" cy="37855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1BFCA9-DBB0-07C8-CEE9-D8595A36FACE}"/>
              </a:ext>
            </a:extLst>
          </p:cNvPr>
          <p:cNvSpPr/>
          <p:nvPr/>
        </p:nvSpPr>
        <p:spPr>
          <a:xfrm>
            <a:off x="513921" y="1630540"/>
            <a:ext cx="496014" cy="1003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BFB12B-ED13-3C6D-69EC-80FEE2E4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35" y="1973529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2192-D2F0-A7AB-02F8-0FCC87F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BE92CE-C691-BC01-D7DC-2019936D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paradigms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27F37-1932-0D37-4D04-3C7B1E60602C}"/>
              </a:ext>
            </a:extLst>
          </p:cNvPr>
          <p:cNvSpPr txBox="1"/>
          <p:nvPr/>
        </p:nvSpPr>
        <p:spPr>
          <a:xfrm>
            <a:off x="1740493" y="1958817"/>
            <a:ext cx="215443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</a:rPr>
              <a:t>State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2EC47-9BAB-D4FC-1358-B095D9870F11}"/>
              </a:ext>
            </a:extLst>
          </p:cNvPr>
          <p:cNvSpPr txBox="1"/>
          <p:nvPr/>
        </p:nvSpPr>
        <p:spPr>
          <a:xfrm>
            <a:off x="8179333" y="1963667"/>
            <a:ext cx="24558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</a:rPr>
              <a:t>Quantum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84C3A-D9DB-07CC-457B-ABBA4CE7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" y="2924933"/>
            <a:ext cx="2532949" cy="1170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1AF48-7F71-0E72-F2BC-A683FA078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52" t="7732" r="1" b="14291"/>
          <a:stretch/>
        </p:blipFill>
        <p:spPr>
          <a:xfrm>
            <a:off x="3027298" y="4652963"/>
            <a:ext cx="1121226" cy="11704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5A41854-A2CE-2966-9999-DCB45FD89D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8" t="5639" r="387" b="50564"/>
          <a:stretch/>
        </p:blipFill>
        <p:spPr>
          <a:xfrm>
            <a:off x="1200647" y="4582717"/>
            <a:ext cx="1288553" cy="1172728"/>
          </a:xfrm>
          <a:prstGeom prst="snip2SameRect">
            <a:avLst>
              <a:gd name="adj1" fmla="val 20589"/>
              <a:gd name="adj2" fmla="val 0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AD212C-46FF-A348-36A8-BBBEEDBF7023}"/>
              </a:ext>
            </a:extLst>
          </p:cNvPr>
          <p:cNvSpPr txBox="1"/>
          <p:nvPr/>
        </p:nvSpPr>
        <p:spPr>
          <a:xfrm>
            <a:off x="8425369" y="5503891"/>
            <a:ext cx="4377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Ebadi</a:t>
            </a:r>
            <a:r>
              <a:rPr lang="en-US" sz="1200" dirty="0"/>
              <a:t>, et al., Nature, </a:t>
            </a:r>
            <a:r>
              <a:rPr lang="en-US" sz="1200" b="1" dirty="0"/>
              <a:t>595</a:t>
            </a:r>
            <a:r>
              <a:rPr lang="en-US" sz="1200" dirty="0"/>
              <a:t>, 227 (2021)</a:t>
            </a:r>
          </a:p>
          <a:p>
            <a:r>
              <a:rPr lang="en-US" sz="1200" dirty="0" err="1"/>
              <a:t>Bluvstein</a:t>
            </a:r>
            <a:r>
              <a:rPr lang="en-US" sz="1200" dirty="0"/>
              <a:t>, et al., Science, </a:t>
            </a:r>
            <a:r>
              <a:rPr lang="en-US" sz="1200" b="1" dirty="0"/>
              <a:t>371</a:t>
            </a:r>
            <a:r>
              <a:rPr lang="en-US" sz="1200" dirty="0"/>
              <a:t>, 1355 (2021)</a:t>
            </a:r>
          </a:p>
          <a:p>
            <a:r>
              <a:rPr lang="en-US" sz="1200" dirty="0" err="1"/>
              <a:t>Semeghini</a:t>
            </a:r>
            <a:r>
              <a:rPr lang="en-US" sz="1200" dirty="0"/>
              <a:t>, et al., Science, </a:t>
            </a:r>
            <a:r>
              <a:rPr lang="en-US" sz="1200" b="1" dirty="0"/>
              <a:t>374</a:t>
            </a:r>
            <a:r>
              <a:rPr lang="en-US" sz="1200" dirty="0"/>
              <a:t>, 1242 (2021)</a:t>
            </a:r>
          </a:p>
          <a:p>
            <a:r>
              <a:rPr lang="en-US" sz="1200" dirty="0" err="1">
                <a:solidFill>
                  <a:schemeClr val="tx2"/>
                </a:solidFill>
              </a:rPr>
              <a:t>Ebadi</a:t>
            </a:r>
            <a:r>
              <a:rPr lang="en-US" sz="1200" dirty="0">
                <a:solidFill>
                  <a:schemeClr val="tx2"/>
                </a:solidFill>
              </a:rPr>
              <a:t> et. al Science, 376, 6598 (2022)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C8B22F-9E0E-0CA8-3ED8-2A44E9DE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237" y="2788100"/>
            <a:ext cx="1866563" cy="18546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AEF1A-2E7C-A9A1-D121-8188BB84B917}"/>
              </a:ext>
            </a:extLst>
          </p:cNvPr>
          <p:cNvSpPr txBox="1"/>
          <p:nvPr/>
        </p:nvSpPr>
        <p:spPr>
          <a:xfrm>
            <a:off x="3738093" y="3058811"/>
            <a:ext cx="199734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</a:rPr>
              <a:t>Optimization</a:t>
            </a:r>
          </a:p>
          <a:p>
            <a:pPr algn="l"/>
            <a:r>
              <a:rPr lang="en-US" sz="1600" b="1" dirty="0">
                <a:solidFill>
                  <a:schemeClr val="tx2"/>
                </a:solidFill>
              </a:rPr>
              <a:t>Machine Learning</a:t>
            </a:r>
          </a:p>
          <a:p>
            <a:pPr algn="l"/>
            <a:r>
              <a:rPr lang="en-US" sz="1600" b="1" dirty="0">
                <a:solidFill>
                  <a:schemeClr val="tx2"/>
                </a:solidFill>
              </a:rPr>
              <a:t>Sampling</a:t>
            </a:r>
          </a:p>
          <a:p>
            <a:pPr algn="l"/>
            <a:r>
              <a:rPr lang="en-US" sz="1600" b="1" dirty="0">
                <a:solidFill>
                  <a:schemeClr val="tx2"/>
                </a:solidFill>
              </a:rPr>
              <a:t>Quantum simulation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09483-7CDD-1686-FB03-DE721FED850E}"/>
              </a:ext>
            </a:extLst>
          </p:cNvPr>
          <p:cNvSpPr txBox="1"/>
          <p:nvPr/>
        </p:nvSpPr>
        <p:spPr>
          <a:xfrm>
            <a:off x="9636462" y="2849376"/>
            <a:ext cx="199734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</a:rPr>
              <a:t>Quantum simulation</a:t>
            </a:r>
          </a:p>
          <a:p>
            <a:pPr algn="l"/>
            <a:r>
              <a:rPr lang="en-US" sz="1600" b="1" dirty="0">
                <a:solidFill>
                  <a:schemeClr val="tx2"/>
                </a:solidFill>
              </a:rPr>
              <a:t>Machine learning</a:t>
            </a:r>
          </a:p>
          <a:p>
            <a:pPr algn="l"/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C139-E04D-7B22-DC2D-000E0B6E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12</a:t>
            </a:fld>
            <a:endParaRPr lang="en-GB" dirty="0"/>
          </a:p>
        </p:txBody>
      </p:sp>
      <p:sp>
        <p:nvSpPr>
          <p:cNvPr id="45" name="Title 4">
            <a:extLst>
              <a:ext uri="{FF2B5EF4-FFF2-40B4-BE49-F238E27FC236}">
                <a16:creationId xmlns:a16="http://schemas.microsoft.com/office/drawing/2014/main" id="{6694E995-360C-B851-6618-B7C9939C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74" y="261276"/>
            <a:ext cx="11689200" cy="1953039"/>
          </a:xfrm>
        </p:spPr>
        <p:txBody>
          <a:bodyPr/>
          <a:lstStyle/>
          <a:p>
            <a:r>
              <a:rPr lang="en-US" sz="5400" dirty="0"/>
              <a:t>Rydberg blockade: phenomenology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78B1A1-0E26-FFF9-B123-E7C7623860FE}"/>
              </a:ext>
            </a:extLst>
          </p:cNvPr>
          <p:cNvGrpSpPr/>
          <p:nvPr/>
        </p:nvGrpSpPr>
        <p:grpSpPr>
          <a:xfrm>
            <a:off x="6482627" y="2121826"/>
            <a:ext cx="1915578" cy="2798612"/>
            <a:chOff x="4657137" y="4060392"/>
            <a:chExt cx="1209145" cy="1766531"/>
          </a:xfrm>
        </p:grpSpPr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F8EBC6B8-647F-C2FF-5190-084E29B4E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79" y="4060392"/>
              <a:ext cx="809660" cy="17665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87CF06-5568-BEA9-F6A4-DCFF958B35DC}"/>
                </a:ext>
              </a:extLst>
            </p:cNvPr>
            <p:cNvSpPr/>
            <p:nvPr/>
          </p:nvSpPr>
          <p:spPr>
            <a:xfrm>
              <a:off x="4657137" y="4333310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5B6898-7FA1-FD62-99DF-3D0668871D3D}"/>
              </a:ext>
            </a:extLst>
          </p:cNvPr>
          <p:cNvGrpSpPr/>
          <p:nvPr/>
        </p:nvGrpSpPr>
        <p:grpSpPr>
          <a:xfrm>
            <a:off x="8681749" y="2142758"/>
            <a:ext cx="1915578" cy="2798612"/>
            <a:chOff x="5623371" y="4054310"/>
            <a:chExt cx="1209145" cy="1766531"/>
          </a:xfrm>
        </p:grpSpPr>
        <p:pic>
          <p:nvPicPr>
            <p:cNvPr id="10" name="Picture 9" descr="Shape&#10;&#10;Description automatically generated">
              <a:extLst>
                <a:ext uri="{FF2B5EF4-FFF2-40B4-BE49-F238E27FC236}">
                  <a16:creationId xmlns:a16="http://schemas.microsoft.com/office/drawing/2014/main" id="{A54E8FB2-BACF-4321-8B14-5F13FC5EC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066" y="4054310"/>
              <a:ext cx="809660" cy="176653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45BAFB-66B9-0204-519A-8887AC298A1A}"/>
                </a:ext>
              </a:extLst>
            </p:cNvPr>
            <p:cNvSpPr/>
            <p:nvPr/>
          </p:nvSpPr>
          <p:spPr>
            <a:xfrm>
              <a:off x="5623371" y="4330624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9D04CB-A07D-B367-CC66-D9066060EB35}"/>
              </a:ext>
            </a:extLst>
          </p:cNvPr>
          <p:cNvGrpSpPr/>
          <p:nvPr/>
        </p:nvGrpSpPr>
        <p:grpSpPr>
          <a:xfrm>
            <a:off x="2161341" y="2388052"/>
            <a:ext cx="2513621" cy="469900"/>
            <a:chOff x="2704658" y="3002170"/>
            <a:chExt cx="2513621" cy="4699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5F0320-BEEA-24DE-10A9-B391CACD674A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58" y="3280061"/>
              <a:ext cx="11176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9F16038-FF4D-0F7A-58FC-BF6DC3317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79" y="3002170"/>
              <a:ext cx="647700" cy="4699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6FA5FE0-5B0D-2276-2D5E-FF1C50950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62" y="5629299"/>
            <a:ext cx="1638300" cy="4191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F5E307-29D8-9290-854F-F868C328EC29}"/>
              </a:ext>
            </a:extLst>
          </p:cNvPr>
          <p:cNvCxnSpPr>
            <a:cxnSpLocks/>
          </p:cNvCxnSpPr>
          <p:nvPr/>
        </p:nvCxnSpPr>
        <p:spPr>
          <a:xfrm>
            <a:off x="7540166" y="5286333"/>
            <a:ext cx="2005148" cy="0"/>
          </a:xfrm>
          <a:prstGeom prst="line">
            <a:avLst/>
          </a:prstGeom>
          <a:ln>
            <a:solidFill>
              <a:schemeClr val="tx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9318C32-BCBD-93BF-8970-29841ED7F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5" y="5466197"/>
            <a:ext cx="228600" cy="3302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AB69C0E-EAA8-E5C2-9828-BB72CE3B581F}"/>
              </a:ext>
            </a:extLst>
          </p:cNvPr>
          <p:cNvGrpSpPr/>
          <p:nvPr/>
        </p:nvGrpSpPr>
        <p:grpSpPr>
          <a:xfrm>
            <a:off x="462765" y="3246166"/>
            <a:ext cx="4957340" cy="1998335"/>
            <a:chOff x="462765" y="3246166"/>
            <a:chExt cx="4957340" cy="199833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E33EA8-93A6-31A1-485B-19160F350EDF}"/>
                </a:ext>
              </a:extLst>
            </p:cNvPr>
            <p:cNvGrpSpPr/>
            <p:nvPr/>
          </p:nvGrpSpPr>
          <p:grpSpPr>
            <a:xfrm>
              <a:off x="462765" y="3246166"/>
              <a:ext cx="2816176" cy="1833725"/>
              <a:chOff x="893800" y="2969327"/>
              <a:chExt cx="2816176" cy="183372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32AFBE1-D0E3-80DC-4C76-DF39EF73CDE2}"/>
                  </a:ext>
                </a:extLst>
              </p:cNvPr>
              <p:cNvGrpSpPr/>
              <p:nvPr/>
            </p:nvGrpSpPr>
            <p:grpSpPr>
              <a:xfrm>
                <a:off x="893800" y="2969327"/>
                <a:ext cx="1270000" cy="1476938"/>
                <a:chOff x="219134" y="3895440"/>
                <a:chExt cx="1270000" cy="147693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F86FBD22-37E2-AE75-7B77-02E351970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134" y="3895440"/>
                  <a:ext cx="1270000" cy="381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A11BFF1-5CAC-3349-9297-9186289C4F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684" y="5029478"/>
                  <a:ext cx="3429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36C8863-184E-AE4E-B841-74310F2BA106}"/>
                  </a:ext>
                </a:extLst>
              </p:cNvPr>
              <p:cNvGrpSpPr/>
              <p:nvPr/>
            </p:nvGrpSpPr>
            <p:grpSpPr>
              <a:xfrm>
                <a:off x="2592376" y="3869528"/>
                <a:ext cx="1117600" cy="933524"/>
                <a:chOff x="533400" y="5251376"/>
                <a:chExt cx="1117600" cy="933524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758D58B-8A33-B41A-1D9C-C3801AB3E4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6184900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81AB9B3-79F4-6F05-3F26-16D3D71641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5251376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865784-4C34-DC64-A220-DC56C15DE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1572" y="3870983"/>
              <a:ext cx="673100" cy="4699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DB6BFD5-8D10-DEBA-31F3-5FE107BF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7005" y="3881028"/>
              <a:ext cx="673100" cy="4699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BF1A1C4-686F-26C5-78BB-7C6D1E1F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9675" y="4774601"/>
              <a:ext cx="6731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43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246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01718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0143 -0.43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C139-E04D-7B22-DC2D-000E0B6E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13</a:t>
            </a:fld>
            <a:endParaRPr lang="en-GB" dirty="0"/>
          </a:p>
        </p:txBody>
      </p:sp>
      <p:sp>
        <p:nvSpPr>
          <p:cNvPr id="45" name="Title 4">
            <a:extLst>
              <a:ext uri="{FF2B5EF4-FFF2-40B4-BE49-F238E27FC236}">
                <a16:creationId xmlns:a16="http://schemas.microsoft.com/office/drawing/2014/main" id="{6694E995-360C-B851-6618-B7C9939C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74" y="261276"/>
            <a:ext cx="11689200" cy="1953039"/>
          </a:xfrm>
        </p:spPr>
        <p:txBody>
          <a:bodyPr/>
          <a:lstStyle/>
          <a:p>
            <a:r>
              <a:rPr lang="en-US" sz="5400" dirty="0"/>
              <a:t>Rydberg blockade radius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407DB0-E443-69AD-72D7-30DF0590B3AE}"/>
              </a:ext>
            </a:extLst>
          </p:cNvPr>
          <p:cNvCxnSpPr/>
          <p:nvPr/>
        </p:nvCxnSpPr>
        <p:spPr>
          <a:xfrm flipV="1">
            <a:off x="7454790" y="2937087"/>
            <a:ext cx="0" cy="26289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7394B2-63F9-921C-DA78-41FADFA73D48}"/>
              </a:ext>
            </a:extLst>
          </p:cNvPr>
          <p:cNvCxnSpPr>
            <a:cxnSpLocks/>
          </p:cNvCxnSpPr>
          <p:nvPr/>
        </p:nvCxnSpPr>
        <p:spPr>
          <a:xfrm>
            <a:off x="7292865" y="3783683"/>
            <a:ext cx="3302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8DAC17-9C75-9EA2-8B3B-1FE741F9A758}"/>
              </a:ext>
            </a:extLst>
          </p:cNvPr>
          <p:cNvCxnSpPr>
            <a:cxnSpLocks/>
          </p:cNvCxnSpPr>
          <p:nvPr/>
        </p:nvCxnSpPr>
        <p:spPr>
          <a:xfrm>
            <a:off x="7292865" y="4723483"/>
            <a:ext cx="3302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7F31C63-7F16-826A-9AC7-A23EFA4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76" y="3660864"/>
            <a:ext cx="159961" cy="2599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0B8DFE-E3A0-75CA-46E4-C2DC7783FD2B}"/>
              </a:ext>
            </a:extLst>
          </p:cNvPr>
          <p:cNvCxnSpPr>
            <a:cxnSpLocks/>
          </p:cNvCxnSpPr>
          <p:nvPr/>
        </p:nvCxnSpPr>
        <p:spPr>
          <a:xfrm>
            <a:off x="7292865" y="4275806"/>
            <a:ext cx="3302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E5F2A6-A169-CAE8-50AD-922F41F6C4D8}"/>
              </a:ext>
            </a:extLst>
          </p:cNvPr>
          <p:cNvSpPr txBox="1"/>
          <p:nvPr/>
        </p:nvSpPr>
        <p:spPr>
          <a:xfrm>
            <a:off x="7614140" y="2742283"/>
            <a:ext cx="67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Energy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9337A3-FC4B-2BF8-5C19-91B8B63A3F1E}"/>
              </a:ext>
            </a:extLst>
          </p:cNvPr>
          <p:cNvGrpSpPr/>
          <p:nvPr/>
        </p:nvGrpSpPr>
        <p:grpSpPr>
          <a:xfrm>
            <a:off x="7048020" y="3464563"/>
            <a:ext cx="3517900" cy="2431624"/>
            <a:chOff x="6781800" y="3464563"/>
            <a:chExt cx="3517900" cy="243162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77A21C-11F9-0D96-FB4A-27C90EF06067}"/>
                </a:ext>
              </a:extLst>
            </p:cNvPr>
            <p:cNvCxnSpPr/>
            <p:nvPr/>
          </p:nvCxnSpPr>
          <p:spPr>
            <a:xfrm>
              <a:off x="6781800" y="5343525"/>
              <a:ext cx="328930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BA1A5B-7327-3FD0-04F7-4796B4D9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1100" y="5565987"/>
              <a:ext cx="228600" cy="330200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D429FB-0267-9173-189C-266921505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961" y="4309172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24539F6-47DE-900C-23DB-48F1B5BDC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9710" y="3782824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41C9D7-CE1D-E601-46AD-353EA3B79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961" y="4251161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B70E31-05DA-3E13-2D21-FEE03010CD21}"/>
                </a:ext>
              </a:extLst>
            </p:cNvPr>
            <p:cNvSpPr/>
            <p:nvPr/>
          </p:nvSpPr>
          <p:spPr>
            <a:xfrm>
              <a:off x="7408672" y="3464563"/>
              <a:ext cx="2428015" cy="1247563"/>
            </a:xfrm>
            <a:custGeom>
              <a:avLst/>
              <a:gdLst>
                <a:gd name="connsiteX0" fmla="*/ 0 w 2565400"/>
                <a:gd name="connsiteY0" fmla="*/ 0 h 1060450"/>
                <a:gd name="connsiteX1" fmla="*/ 927100 w 2565400"/>
                <a:gd name="connsiteY1" fmla="*/ 825500 h 1060450"/>
                <a:gd name="connsiteX2" fmla="*/ 2565400 w 2565400"/>
                <a:gd name="connsiteY2" fmla="*/ 1060450 h 10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400" h="1060450">
                  <a:moveTo>
                    <a:pt x="0" y="0"/>
                  </a:moveTo>
                  <a:cubicBezTo>
                    <a:pt x="249766" y="324379"/>
                    <a:pt x="499533" y="648758"/>
                    <a:pt x="927100" y="825500"/>
                  </a:cubicBezTo>
                  <a:cubicBezTo>
                    <a:pt x="1354667" y="1002242"/>
                    <a:pt x="1960033" y="1031346"/>
                    <a:pt x="2565400" y="1060450"/>
                  </a:cubicBezTo>
                </a:path>
              </a:pathLst>
            </a:cu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992A9F7-1E1B-1FFF-4A02-E6007D6B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300" y="1437815"/>
            <a:ext cx="18288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E92BF1-F9AF-9184-0E38-14D8BAC0758A}"/>
                  </a:ext>
                </a:extLst>
              </p:cNvPr>
              <p:cNvSpPr/>
              <p:nvPr/>
            </p:nvSpPr>
            <p:spPr>
              <a:xfrm>
                <a:off x="-659324" y="1954036"/>
                <a:ext cx="8157974" cy="57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</a:rPr>
                </a:b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E92BF1-F9AF-9184-0E38-14D8BAC07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9324" y="1954036"/>
                <a:ext cx="8157974" cy="573490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783CD0-91BA-4ED5-39EF-03B003AE613A}"/>
                  </a:ext>
                </a:extLst>
              </p:cNvPr>
              <p:cNvSpPr txBox="1"/>
              <p:nvPr/>
            </p:nvSpPr>
            <p:spPr>
              <a:xfrm>
                <a:off x="1073370" y="2800447"/>
                <a:ext cx="4477816" cy="160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783CD0-91BA-4ED5-39EF-03B003A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0" y="2800447"/>
                <a:ext cx="4477816" cy="1609480"/>
              </a:xfrm>
              <a:prstGeom prst="rect">
                <a:avLst/>
              </a:prstGeom>
              <a:blipFill>
                <a:blip r:embed="rId6"/>
                <a:stretch>
                  <a:fillRect l="-4802" t="-3125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A34E62-3BE1-190A-7D61-9F4932256C6D}"/>
              </a:ext>
            </a:extLst>
          </p:cNvPr>
          <p:cNvCxnSpPr>
            <a:cxnSpLocks/>
          </p:cNvCxnSpPr>
          <p:nvPr/>
        </p:nvCxnSpPr>
        <p:spPr>
          <a:xfrm flipH="1">
            <a:off x="7292692" y="4723483"/>
            <a:ext cx="2796977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8B444BA-8064-7C2B-1152-512139F3A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132" y="4143547"/>
            <a:ext cx="448805" cy="22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AC163-46D2-BE9B-91C7-6CF4C7743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430" y="4591537"/>
            <a:ext cx="1410507" cy="2821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F14A0A6-4279-3CD5-CD0B-0D471258254B}"/>
              </a:ext>
            </a:extLst>
          </p:cNvPr>
          <p:cNvGrpSpPr/>
          <p:nvPr/>
        </p:nvGrpSpPr>
        <p:grpSpPr>
          <a:xfrm>
            <a:off x="1719343" y="4180055"/>
            <a:ext cx="6678643" cy="1385932"/>
            <a:chOff x="1719343" y="4180055"/>
            <a:chExt cx="6678643" cy="1385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D9BCB7-A052-1FB4-5F76-90628EC4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19343" y="5019887"/>
              <a:ext cx="3149600" cy="546100"/>
            </a:xfrm>
            <a:prstGeom prst="rect">
              <a:avLst/>
            </a:prstGeom>
          </p:spPr>
        </p:pic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CAA6B7D5-530D-A3C9-D80B-BE8CE1FACB42}"/>
                </a:ext>
              </a:extLst>
            </p:cNvPr>
            <p:cNvSpPr/>
            <p:nvPr/>
          </p:nvSpPr>
          <p:spPr>
            <a:xfrm>
              <a:off x="8209099" y="4180055"/>
              <a:ext cx="188887" cy="188887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784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C139-E04D-7B22-DC2D-000E0B6E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14</a:t>
            </a:fld>
            <a:endParaRPr lang="en-GB" dirty="0"/>
          </a:p>
        </p:txBody>
      </p:sp>
      <p:sp>
        <p:nvSpPr>
          <p:cNvPr id="45" name="Title 4">
            <a:extLst>
              <a:ext uri="{FF2B5EF4-FFF2-40B4-BE49-F238E27FC236}">
                <a16:creationId xmlns:a16="http://schemas.microsoft.com/office/drawing/2014/main" id="{6694E995-360C-B851-6618-B7C9939C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74" y="261276"/>
            <a:ext cx="11689200" cy="1953039"/>
          </a:xfrm>
        </p:spPr>
        <p:txBody>
          <a:bodyPr/>
          <a:lstStyle/>
          <a:p>
            <a:r>
              <a:rPr lang="en-US" sz="5400" dirty="0"/>
              <a:t>Rydberg blockade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4DD64-72B3-06B4-CB99-9A31C796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2742283"/>
            <a:ext cx="3900120" cy="2169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617F05-35E0-F3C7-6F2C-0B6E8446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3" y="1514475"/>
            <a:ext cx="7772400" cy="8118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74BB486-BED1-7681-1369-6C812AD3E2A4}"/>
              </a:ext>
            </a:extLst>
          </p:cNvPr>
          <p:cNvGrpSpPr/>
          <p:nvPr/>
        </p:nvGrpSpPr>
        <p:grpSpPr>
          <a:xfrm>
            <a:off x="6182094" y="2742283"/>
            <a:ext cx="1949674" cy="2823704"/>
            <a:chOff x="5968999" y="2514600"/>
            <a:chExt cx="1949674" cy="282370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407DB0-E443-69AD-72D7-30DF0590B3AE}"/>
                </a:ext>
              </a:extLst>
            </p:cNvPr>
            <p:cNvCxnSpPr/>
            <p:nvPr/>
          </p:nvCxnSpPr>
          <p:spPr>
            <a:xfrm flipV="1">
              <a:off x="6975475" y="2709404"/>
              <a:ext cx="0" cy="26289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80AF204-30DF-6D6C-F0AB-5C534220971E}"/>
                </a:ext>
              </a:extLst>
            </p:cNvPr>
            <p:cNvCxnSpPr>
              <a:cxnSpLocks/>
            </p:cNvCxnSpPr>
            <p:nvPr/>
          </p:nvCxnSpPr>
          <p:spPr>
            <a:xfrm>
              <a:off x="6813550" y="4025900"/>
              <a:ext cx="3302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C7394B2-63F9-921C-DA78-41FADFA73D48}"/>
                </a:ext>
              </a:extLst>
            </p:cNvPr>
            <p:cNvCxnSpPr>
              <a:cxnSpLocks/>
            </p:cNvCxnSpPr>
            <p:nvPr/>
          </p:nvCxnSpPr>
          <p:spPr>
            <a:xfrm>
              <a:off x="6813550" y="3556000"/>
              <a:ext cx="3302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8DAC17-9C75-9EA2-8B3B-1FE741F9A758}"/>
                </a:ext>
              </a:extLst>
            </p:cNvPr>
            <p:cNvCxnSpPr>
              <a:cxnSpLocks/>
            </p:cNvCxnSpPr>
            <p:nvPr/>
          </p:nvCxnSpPr>
          <p:spPr>
            <a:xfrm>
              <a:off x="6813550" y="4495800"/>
              <a:ext cx="3302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40F3FD-29FC-8F3C-A189-04041960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0546" y="3467514"/>
              <a:ext cx="231054" cy="25993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E59BC7-BB96-5694-01E8-2D9567AD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8999" y="4407502"/>
              <a:ext cx="481013" cy="2597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F31C63-7F16-826A-9AC7-A23EFA4D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0838" y="3952372"/>
              <a:ext cx="159961" cy="259937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0B8DFE-E3A0-75CA-46E4-C2DC7783FD2B}"/>
                </a:ext>
              </a:extLst>
            </p:cNvPr>
            <p:cNvCxnSpPr>
              <a:cxnSpLocks/>
            </p:cNvCxnSpPr>
            <p:nvPr/>
          </p:nvCxnSpPr>
          <p:spPr>
            <a:xfrm>
              <a:off x="6813550" y="4076700"/>
              <a:ext cx="3302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E5F2A6-A169-CAE8-50AD-922F41F6C4D8}"/>
                </a:ext>
              </a:extLst>
            </p:cNvPr>
            <p:cNvSpPr txBox="1"/>
            <p:nvPr/>
          </p:nvSpPr>
          <p:spPr>
            <a:xfrm>
              <a:off x="7239000" y="2514600"/>
              <a:ext cx="6796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</a:rPr>
                <a:t>Energy</a:t>
              </a:r>
            </a:p>
          </p:txBody>
        </p:sp>
      </p:grpSp>
      <p:sp>
        <p:nvSpPr>
          <p:cNvPr id="37" name="Cross 36">
            <a:extLst>
              <a:ext uri="{FF2B5EF4-FFF2-40B4-BE49-F238E27FC236}">
                <a16:creationId xmlns:a16="http://schemas.microsoft.com/office/drawing/2014/main" id="{A2C88222-ED12-2ECE-BF8A-3EA59FB8E334}"/>
              </a:ext>
            </a:extLst>
          </p:cNvPr>
          <p:cNvSpPr/>
          <p:nvPr/>
        </p:nvSpPr>
        <p:spPr>
          <a:xfrm rot="2791654">
            <a:off x="4372480" y="4321193"/>
            <a:ext cx="662240" cy="662240"/>
          </a:xfrm>
          <a:prstGeom prst="plus">
            <a:avLst>
              <a:gd name="adj" fmla="val 474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9337A3-FC4B-2BF8-5C19-91B8B63A3F1E}"/>
              </a:ext>
            </a:extLst>
          </p:cNvPr>
          <p:cNvGrpSpPr/>
          <p:nvPr/>
        </p:nvGrpSpPr>
        <p:grpSpPr>
          <a:xfrm>
            <a:off x="6781800" y="2937087"/>
            <a:ext cx="3517900" cy="2959100"/>
            <a:chOff x="6781800" y="2937087"/>
            <a:chExt cx="3517900" cy="295910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77A21C-11F9-0D96-FB4A-27C90EF06067}"/>
                </a:ext>
              </a:extLst>
            </p:cNvPr>
            <p:cNvCxnSpPr/>
            <p:nvPr/>
          </p:nvCxnSpPr>
          <p:spPr>
            <a:xfrm>
              <a:off x="6781800" y="5343525"/>
              <a:ext cx="328930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BA1A5B-7327-3FD0-04F7-4796B4D9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71100" y="5565987"/>
              <a:ext cx="228600" cy="330200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DD429FB-0267-9173-189C-266921505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961" y="4225220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24539F6-47DE-900C-23DB-48F1B5BDC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961" y="4278765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41C9D7-CE1D-E601-46AD-353EA3B79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961" y="4332309"/>
              <a:ext cx="279697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B70E31-05DA-3E13-2D21-FEE03010CD21}"/>
                </a:ext>
              </a:extLst>
            </p:cNvPr>
            <p:cNvSpPr/>
            <p:nvPr/>
          </p:nvSpPr>
          <p:spPr>
            <a:xfrm>
              <a:off x="7395434" y="2937087"/>
              <a:ext cx="2428015" cy="1247563"/>
            </a:xfrm>
            <a:custGeom>
              <a:avLst/>
              <a:gdLst>
                <a:gd name="connsiteX0" fmla="*/ 0 w 2565400"/>
                <a:gd name="connsiteY0" fmla="*/ 0 h 1060450"/>
                <a:gd name="connsiteX1" fmla="*/ 927100 w 2565400"/>
                <a:gd name="connsiteY1" fmla="*/ 825500 h 1060450"/>
                <a:gd name="connsiteX2" fmla="*/ 2565400 w 2565400"/>
                <a:gd name="connsiteY2" fmla="*/ 1060450 h 106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5400" h="1060450">
                  <a:moveTo>
                    <a:pt x="0" y="0"/>
                  </a:moveTo>
                  <a:cubicBezTo>
                    <a:pt x="249766" y="324379"/>
                    <a:pt x="499533" y="648758"/>
                    <a:pt x="927100" y="825500"/>
                  </a:cubicBezTo>
                  <a:cubicBezTo>
                    <a:pt x="1354667" y="1002242"/>
                    <a:pt x="1960033" y="1031346"/>
                    <a:pt x="2565400" y="1060450"/>
                  </a:cubicBezTo>
                </a:path>
              </a:pathLst>
            </a:cu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0333BA-0D20-BE79-976A-9D9B4DCCDAA7}"/>
              </a:ext>
            </a:extLst>
          </p:cNvPr>
          <p:cNvGrpSpPr/>
          <p:nvPr/>
        </p:nvGrpSpPr>
        <p:grpSpPr>
          <a:xfrm>
            <a:off x="1856043" y="2651228"/>
            <a:ext cx="3172283" cy="2287447"/>
            <a:chOff x="1856043" y="2651228"/>
            <a:chExt cx="3172283" cy="2287447"/>
          </a:xfrm>
        </p:grpSpPr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5FC9E04E-ACC6-77C4-3A28-6206EDE91C53}"/>
                </a:ext>
              </a:extLst>
            </p:cNvPr>
            <p:cNvSpPr/>
            <p:nvPr/>
          </p:nvSpPr>
          <p:spPr>
            <a:xfrm rot="2791654">
              <a:off x="2649009" y="4276435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A7625327-B65A-3437-C3BD-5F713506F82C}"/>
                </a:ext>
              </a:extLst>
            </p:cNvPr>
            <p:cNvSpPr/>
            <p:nvPr/>
          </p:nvSpPr>
          <p:spPr>
            <a:xfrm rot="2791654">
              <a:off x="3439975" y="4276434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5144691B-B6E1-D704-CB59-ED4C6BE59119}"/>
                </a:ext>
              </a:extLst>
            </p:cNvPr>
            <p:cNvSpPr/>
            <p:nvPr/>
          </p:nvSpPr>
          <p:spPr>
            <a:xfrm rot="2791654">
              <a:off x="2647942" y="2657622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ross 55">
              <a:extLst>
                <a:ext uri="{FF2B5EF4-FFF2-40B4-BE49-F238E27FC236}">
                  <a16:creationId xmlns:a16="http://schemas.microsoft.com/office/drawing/2014/main" id="{436ECBDC-349F-856A-A00E-79D09A9CDDDB}"/>
                </a:ext>
              </a:extLst>
            </p:cNvPr>
            <p:cNvSpPr/>
            <p:nvPr/>
          </p:nvSpPr>
          <p:spPr>
            <a:xfrm rot="2791654">
              <a:off x="3438909" y="2651228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AA83D2FB-3C5B-2F2B-4816-1F2D5C872FD9}"/>
                </a:ext>
              </a:extLst>
            </p:cNvPr>
            <p:cNvSpPr/>
            <p:nvPr/>
          </p:nvSpPr>
          <p:spPr>
            <a:xfrm rot="2791654">
              <a:off x="4366086" y="3737990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199D7ED7-FDFA-4009-8EA0-97AA84E1F017}"/>
                </a:ext>
              </a:extLst>
            </p:cNvPr>
            <p:cNvSpPr/>
            <p:nvPr/>
          </p:nvSpPr>
          <p:spPr>
            <a:xfrm rot="2791654">
              <a:off x="4365025" y="3193398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930ED1B7-5573-287F-0C8C-82708F94A667}"/>
                </a:ext>
              </a:extLst>
            </p:cNvPr>
            <p:cNvSpPr/>
            <p:nvPr/>
          </p:nvSpPr>
          <p:spPr>
            <a:xfrm rot="2791654">
              <a:off x="1857106" y="3192629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03941C23-DB4A-33C5-EC81-AB0588D082DC}"/>
                </a:ext>
              </a:extLst>
            </p:cNvPr>
            <p:cNvSpPr/>
            <p:nvPr/>
          </p:nvSpPr>
          <p:spPr>
            <a:xfrm rot="2791654">
              <a:off x="1856043" y="3728688"/>
              <a:ext cx="662240" cy="662240"/>
            </a:xfrm>
            <a:prstGeom prst="plus">
              <a:avLst>
                <a:gd name="adj" fmla="val 4744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992A9F7-1E1B-1FFF-4A02-E6007D6B0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1437815"/>
            <a:ext cx="1828800" cy="9652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1468AF3-63B9-E4FB-CCBB-26E8387DE014}"/>
              </a:ext>
            </a:extLst>
          </p:cNvPr>
          <p:cNvGrpSpPr/>
          <p:nvPr/>
        </p:nvGrpSpPr>
        <p:grpSpPr>
          <a:xfrm>
            <a:off x="2606378" y="3783683"/>
            <a:ext cx="7172133" cy="2259409"/>
            <a:chOff x="2606378" y="3783683"/>
            <a:chExt cx="7172133" cy="225940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9639C4-EE3B-2676-AC8A-8369E5A4C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706" y="3783683"/>
              <a:ext cx="2796805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1FC3A2C-095D-A84E-FFB5-26E53623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6378" y="5496992"/>
              <a:ext cx="30988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0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02F6-17DF-5CBE-F0C6-31F943E2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15</a:t>
            </a:fld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110C684-6FEA-07CF-1CDD-E6D5421C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Rydberg blockade: utility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08382E-E366-BDDD-190F-3965F42390D5}"/>
              </a:ext>
            </a:extLst>
          </p:cNvPr>
          <p:cNvGrpSpPr/>
          <p:nvPr/>
        </p:nvGrpSpPr>
        <p:grpSpPr>
          <a:xfrm>
            <a:off x="768233" y="2653986"/>
            <a:ext cx="3816732" cy="1998977"/>
            <a:chOff x="1531242" y="3284082"/>
            <a:chExt cx="3816732" cy="19989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5B574-0E8E-24AC-50D2-B40EC7B66DB9}"/>
                </a:ext>
              </a:extLst>
            </p:cNvPr>
            <p:cNvSpPr txBox="1"/>
            <p:nvPr/>
          </p:nvSpPr>
          <p:spPr>
            <a:xfrm>
              <a:off x="1531242" y="3284082"/>
              <a:ext cx="267701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</a:rPr>
                <a:t>M</a:t>
              </a:r>
              <a:r>
                <a:rPr lang="en-US" sz="4400" dirty="0">
                  <a:solidFill>
                    <a:schemeClr val="tx2"/>
                  </a:solidFill>
                </a:rPr>
                <a:t>aximum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E3A235-74A9-1E40-F5B6-8D7AA682754F}"/>
                </a:ext>
              </a:extLst>
            </p:cNvPr>
            <p:cNvSpPr txBox="1"/>
            <p:nvPr/>
          </p:nvSpPr>
          <p:spPr>
            <a:xfrm>
              <a:off x="1707554" y="3938069"/>
              <a:ext cx="3640420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</a:rPr>
                <a:t>I</a:t>
              </a:r>
              <a:r>
                <a:rPr lang="en-US" sz="4400" dirty="0">
                  <a:solidFill>
                    <a:schemeClr val="tx2"/>
                  </a:solidFill>
                </a:rPr>
                <a:t>ndependent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F40978-3436-C75D-DD56-36D574246E61}"/>
                </a:ext>
              </a:extLst>
            </p:cNvPr>
            <p:cNvSpPr txBox="1"/>
            <p:nvPr/>
          </p:nvSpPr>
          <p:spPr>
            <a:xfrm>
              <a:off x="1657679" y="4605951"/>
              <a:ext cx="85119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</a:rPr>
                <a:t>S</a:t>
              </a:r>
              <a:r>
                <a:rPr lang="en-US" sz="4400" dirty="0">
                  <a:solidFill>
                    <a:schemeClr val="tx2"/>
                  </a:solidFill>
                </a:rPr>
                <a:t>et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A71B27-3287-E8B4-7B37-13129932551C}"/>
              </a:ext>
            </a:extLst>
          </p:cNvPr>
          <p:cNvSpPr txBox="1"/>
          <p:nvPr/>
        </p:nvSpPr>
        <p:spPr>
          <a:xfrm>
            <a:off x="8008797" y="5902008"/>
            <a:ext cx="33250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Adapted from </a:t>
            </a:r>
            <a:r>
              <a:rPr lang="en-US" sz="1600" dirty="0" err="1">
                <a:solidFill>
                  <a:schemeClr val="tx2"/>
                </a:solidFill>
              </a:rPr>
              <a:t>Ebadi</a:t>
            </a:r>
            <a:r>
              <a:rPr lang="en-US" sz="1600" dirty="0">
                <a:solidFill>
                  <a:schemeClr val="tx2"/>
                </a:solidFill>
              </a:rPr>
              <a:t> et. al Science, 376, 6598 (2022)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E66D4-578A-FD84-F856-F5D7BC8BACE3}"/>
              </a:ext>
            </a:extLst>
          </p:cNvPr>
          <p:cNvSpPr txBox="1"/>
          <p:nvPr/>
        </p:nvSpPr>
        <p:spPr>
          <a:xfrm>
            <a:off x="890016" y="5413248"/>
            <a:ext cx="15036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(NP-Complete)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8769A-38BA-4874-9B45-423674B2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495172"/>
            <a:ext cx="6256355" cy="28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2192-D2F0-A7AB-02F8-0FCC87F9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BE92CE-C691-BC01-D7DC-2019936D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MIS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D8C10-34BA-EDCF-B7FD-1300697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13" y="2890567"/>
            <a:ext cx="4848355" cy="224039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D05063C-03A7-70DD-5CC4-B09B7D703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572315"/>
            <a:ext cx="3244850" cy="23495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BC314D7-8E73-0C32-5DB4-F54579B30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08" y="4010764"/>
            <a:ext cx="3019930" cy="2240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046BB-70D7-999C-6B4A-B08621F3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5" y="1840011"/>
            <a:ext cx="7772400" cy="730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E46F1-AF87-EA86-6688-2060B88E5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953" y="5451465"/>
            <a:ext cx="3149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DCB6B5-F343-10F8-2059-39EE33A75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87" y="1287811"/>
            <a:ext cx="3402766" cy="37622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03D70-EED1-D1DE-631F-53E41D8C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17</a:t>
            </a:fld>
            <a:endParaRPr lang="en-GB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C7A85AF7-538A-DAF2-C33E-2283B638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00" y="185750"/>
            <a:ext cx="11689200" cy="1953039"/>
          </a:xfrm>
        </p:spPr>
        <p:txBody>
          <a:bodyPr/>
          <a:lstStyle/>
          <a:p>
            <a:r>
              <a:rPr lang="en-US" sz="4800" dirty="0"/>
              <a:t>MIS applications are ubiquitous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B7C043-765D-3E58-AB6A-322DE78C24E4}"/>
              </a:ext>
            </a:extLst>
          </p:cNvPr>
          <p:cNvSpPr/>
          <p:nvPr/>
        </p:nvSpPr>
        <p:spPr>
          <a:xfrm>
            <a:off x="8474099" y="5227732"/>
            <a:ext cx="3402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333333"/>
                </a:solidFill>
              </a:rPr>
              <a:t>Wurtz</a:t>
            </a:r>
            <a:r>
              <a:rPr lang="en-US" sz="1200" dirty="0">
                <a:solidFill>
                  <a:srgbClr val="333333"/>
                </a:solidFill>
              </a:rPr>
              <a:t> et al., “Industry applications of neutral-</a:t>
            </a:r>
            <a:r>
              <a:rPr lang="en-US" sz="1200" dirty="0" err="1">
                <a:solidFill>
                  <a:srgbClr val="333333"/>
                </a:solidFill>
              </a:rPr>
              <a:t>aom</a:t>
            </a:r>
            <a:r>
              <a:rPr lang="en-US" sz="1200" dirty="0">
                <a:solidFill>
                  <a:srgbClr val="333333"/>
                </a:solidFill>
              </a:rPr>
              <a:t> quantum computing solving </a:t>
            </a:r>
            <a:r>
              <a:rPr lang="en-US" sz="1200" dirty="0">
                <a:solidFill>
                  <a:schemeClr val="accent1"/>
                </a:solidFill>
              </a:rPr>
              <a:t>independent set</a:t>
            </a:r>
            <a:r>
              <a:rPr lang="en-US" sz="1200" dirty="0">
                <a:solidFill>
                  <a:srgbClr val="333333"/>
                </a:solidFill>
              </a:rPr>
              <a:t> problems” https://</a:t>
            </a:r>
            <a:r>
              <a:rPr lang="en-US" sz="1200" dirty="0" err="1">
                <a:solidFill>
                  <a:srgbClr val="333333"/>
                </a:solidFill>
              </a:rPr>
              <a:t>arxiv.org</a:t>
            </a:r>
            <a:r>
              <a:rPr lang="en-US" sz="1200" dirty="0">
                <a:solidFill>
                  <a:srgbClr val="333333"/>
                </a:solidFill>
              </a:rPr>
              <a:t>/abs/2205.08500</a:t>
            </a:r>
          </a:p>
        </p:txBody>
      </p:sp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8E37502-291A-9EE8-1C9E-0C47EACE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4" y="3096768"/>
            <a:ext cx="2282613" cy="2546463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EBB0EBB-ED9F-1CC2-B013-6A2C8B2D2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14" y="1162269"/>
            <a:ext cx="2564645" cy="277214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53081E8-745F-D8C5-2B1B-B23F17679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5" y="2299397"/>
            <a:ext cx="2822162" cy="33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4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BDF80-1CA5-27FC-E730-BBDA471C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00" y="2602811"/>
            <a:ext cx="9620870" cy="363578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Define atom positions =&gt; Rydberg radius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Define time traces of Hamiltonian parameters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Initialize Hamiltonian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Evolve!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Measure!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4999-E2B1-0952-C27E-F512F796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D5F756-BB0F-C79D-5EFB-3FDD6CA9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neutral atoms in 5 simple steps</a:t>
            </a:r>
          </a:p>
        </p:txBody>
      </p:sp>
    </p:spTree>
    <p:extLst>
      <p:ext uri="{BB962C8B-B14F-4D97-AF65-F5344CB8AC3E}">
        <p14:creationId xmlns:p14="http://schemas.microsoft.com/office/powerpoint/2010/main" val="39971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B42A4E7C-78C9-B364-6049-147523F0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7" y="-1037199"/>
            <a:ext cx="8746448" cy="89099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Neutral-atom quantum processor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92102E-D67E-A91D-186B-6E6C4725C6FE}"/>
              </a:ext>
            </a:extLst>
          </p:cNvPr>
          <p:cNvSpPr txBox="1"/>
          <p:nvPr/>
        </p:nvSpPr>
        <p:spPr>
          <a:xfrm>
            <a:off x="-41723" y="2849241"/>
            <a:ext cx="53845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Densely packed qubits (atoms)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Efficient qubit control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Flexible problem encoding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New ways to think quantum computing!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0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E4F5FB-A87B-9C83-C8B5-E24751DB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83B2B7-589B-E8D4-2366-28532FFB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9" y="252000"/>
            <a:ext cx="10454101" cy="20318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5400" dirty="0"/>
              <a:t>What is quantum computing? </a:t>
            </a:r>
            <a:br>
              <a:rPr lang="en-GB" sz="5400" dirty="0"/>
            </a:br>
            <a:r>
              <a:rPr lang="en-GB" sz="5400" dirty="0"/>
              <a:t>=&gt; new rules!</a:t>
            </a:r>
            <a:endParaRPr lang="en-GB" sz="7200" dirty="0">
              <a:solidFill>
                <a:schemeClr val="accent1"/>
              </a:solidFill>
            </a:endParaRPr>
          </a:p>
        </p:txBody>
      </p:sp>
      <p:pic>
        <p:nvPicPr>
          <p:cNvPr id="8" name="Graphic 7" descr="Network outline">
            <a:extLst>
              <a:ext uri="{FF2B5EF4-FFF2-40B4-BE49-F238E27FC236}">
                <a16:creationId xmlns:a16="http://schemas.microsoft.com/office/drawing/2014/main" id="{456F0093-8AD3-83CB-27DD-3B858A02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80" y="244803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1FC920-754C-69C3-3788-457A729EC977}"/>
              </a:ext>
            </a:extLst>
          </p:cNvPr>
          <p:cNvSpPr txBox="1"/>
          <p:nvPr/>
        </p:nvSpPr>
        <p:spPr>
          <a:xfrm>
            <a:off x="1976283" y="2766733"/>
            <a:ext cx="17841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dion B Book" panose="020B0602030000000004" pitchFamily="34" charset="0"/>
              </a:rPr>
              <a:t>Information input</a:t>
            </a:r>
          </a:p>
        </p:txBody>
      </p:sp>
      <p:pic>
        <p:nvPicPr>
          <p:cNvPr id="14" name="Graphic 13" descr="Gears outline">
            <a:extLst>
              <a:ext uri="{FF2B5EF4-FFF2-40B4-BE49-F238E27FC236}">
                <a16:creationId xmlns:a16="http://schemas.microsoft.com/office/drawing/2014/main" id="{7120F6C6-8303-1A61-7EF6-990830576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80" y="38302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362BC6-AC57-B643-A8AD-9CB622818DDC}"/>
              </a:ext>
            </a:extLst>
          </p:cNvPr>
          <p:cNvSpPr txBox="1"/>
          <p:nvPr/>
        </p:nvSpPr>
        <p:spPr>
          <a:xfrm>
            <a:off x="1976283" y="4148900"/>
            <a:ext cx="2353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dion B Book" panose="020B0602030000000004" pitchFamily="34" charset="0"/>
              </a:rPr>
              <a:t>Information processing</a:t>
            </a:r>
          </a:p>
        </p:txBody>
      </p:sp>
      <p:pic>
        <p:nvPicPr>
          <p:cNvPr id="26" name="Graphic 25" descr="Bar chart outline">
            <a:extLst>
              <a:ext uri="{FF2B5EF4-FFF2-40B4-BE49-F238E27FC236}">
                <a16:creationId xmlns:a16="http://schemas.microsoft.com/office/drawing/2014/main" id="{7934469A-C2E8-7089-6454-10186AB60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80" y="5224559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997D0C1-4FD1-0A94-235A-0561BDF12876}"/>
              </a:ext>
            </a:extLst>
          </p:cNvPr>
          <p:cNvSpPr txBox="1"/>
          <p:nvPr/>
        </p:nvSpPr>
        <p:spPr>
          <a:xfrm>
            <a:off x="1976283" y="5543259"/>
            <a:ext cx="1646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dion B Book" panose="020B0602030000000004" pitchFamily="34" charset="0"/>
              </a:rPr>
              <a:t>Results &amp; 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492BC8-55D4-0DCB-2FB8-04494B1B0F81}"/>
              </a:ext>
            </a:extLst>
          </p:cNvPr>
          <p:cNvSpPr txBox="1"/>
          <p:nvPr/>
        </p:nvSpPr>
        <p:spPr>
          <a:xfrm>
            <a:off x="5506579" y="1912512"/>
            <a:ext cx="862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dion B Book" panose="020B0602030000000004" pitchFamily="34" charset="0"/>
              </a:rPr>
              <a:t>Classical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D708DD-9955-5EF6-52CB-277EA6E017B2}"/>
              </a:ext>
            </a:extLst>
          </p:cNvPr>
          <p:cNvSpPr txBox="1"/>
          <p:nvPr/>
        </p:nvSpPr>
        <p:spPr>
          <a:xfrm>
            <a:off x="8610942" y="1912513"/>
            <a:ext cx="9730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Radion B Book" panose="020B0602030000000004" pitchFamily="34" charset="0"/>
              </a:rPr>
              <a:t>Quantum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056F227-9A11-EC41-73D1-E5761F7F5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24" y="2523481"/>
            <a:ext cx="1235075" cy="9347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ED4DB81-4B17-231A-3335-8C82D0C2A76D}"/>
              </a:ext>
            </a:extLst>
          </p:cNvPr>
          <p:cNvSpPr txBox="1"/>
          <p:nvPr/>
        </p:nvSpPr>
        <p:spPr>
          <a:xfrm>
            <a:off x="6655774" y="3085431"/>
            <a:ext cx="3702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bits</a:t>
            </a:r>
          </a:p>
        </p:txBody>
      </p:sp>
      <p:pic>
        <p:nvPicPr>
          <p:cNvPr id="45" name="Picture 4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8E77D84-799B-0E20-5F2A-5B31FFF28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69" y="2448033"/>
            <a:ext cx="977900" cy="9779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780847C-6789-A6D8-D675-213DA0192C23}"/>
              </a:ext>
            </a:extLst>
          </p:cNvPr>
          <p:cNvSpPr txBox="1"/>
          <p:nvPr/>
        </p:nvSpPr>
        <p:spPr>
          <a:xfrm>
            <a:off x="10325881" y="3085431"/>
            <a:ext cx="637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qubits</a:t>
            </a:r>
          </a:p>
        </p:txBody>
      </p:sp>
      <p:pic>
        <p:nvPicPr>
          <p:cNvPr id="53" name="Picture 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1B2FA8-1E11-37DD-9423-36BF9AE5F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60" y="3978212"/>
            <a:ext cx="1627442" cy="52001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791D003-FFD0-3C49-079A-6857090320BB}"/>
              </a:ext>
            </a:extLst>
          </p:cNvPr>
          <p:cNvSpPr txBox="1"/>
          <p:nvPr/>
        </p:nvSpPr>
        <p:spPr>
          <a:xfrm>
            <a:off x="5904620" y="4758871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Logic gates</a:t>
            </a:r>
          </a:p>
        </p:txBody>
      </p:sp>
      <p:pic>
        <p:nvPicPr>
          <p:cNvPr id="1034" name="Picture 10" descr="Quantum circuit - Wikipedia">
            <a:extLst>
              <a:ext uri="{FF2B5EF4-FFF2-40B4-BE49-F238E27FC236}">
                <a16:creationId xmlns:a16="http://schemas.microsoft.com/office/drawing/2014/main" id="{74EEF5C0-CEDF-4262-E712-BEB3F625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09" y="3760768"/>
            <a:ext cx="24384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DF24C74-6021-1064-A5A4-CC4CFD010DC7}"/>
              </a:ext>
            </a:extLst>
          </p:cNvPr>
          <p:cNvSpPr txBox="1"/>
          <p:nvPr/>
        </p:nvSpPr>
        <p:spPr>
          <a:xfrm>
            <a:off x="8937789" y="4758870"/>
            <a:ext cx="16142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Quantum gates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36A747-2A72-1D55-FDC4-981BBDE851DD}"/>
              </a:ext>
            </a:extLst>
          </p:cNvPr>
          <p:cNvSpPr txBox="1"/>
          <p:nvPr/>
        </p:nvSpPr>
        <p:spPr>
          <a:xfrm>
            <a:off x="5815732" y="5587051"/>
            <a:ext cx="13176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Deterministic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A1C07E-8F78-C3B4-A88D-A2C6CC79B9B9}"/>
              </a:ext>
            </a:extLst>
          </p:cNvPr>
          <p:cNvSpPr txBox="1"/>
          <p:nvPr/>
        </p:nvSpPr>
        <p:spPr>
          <a:xfrm>
            <a:off x="8375563" y="5598941"/>
            <a:ext cx="2826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Probabilistic &amp; deterministic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467CCC-9F83-5191-D47F-02F5E4C96C7E}"/>
              </a:ext>
            </a:extLst>
          </p:cNvPr>
          <p:cNvCxnSpPr/>
          <p:nvPr/>
        </p:nvCxnSpPr>
        <p:spPr>
          <a:xfrm flipH="1">
            <a:off x="5503433" y="2204224"/>
            <a:ext cx="552876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E64C6-95B9-8A6D-6864-EEBCF7734AAB}"/>
              </a:ext>
            </a:extLst>
          </p:cNvPr>
          <p:cNvCxnSpPr>
            <a:cxnSpLocks/>
          </p:cNvCxnSpPr>
          <p:nvPr/>
        </p:nvCxnSpPr>
        <p:spPr>
          <a:xfrm flipV="1">
            <a:off x="2860385" y="3223930"/>
            <a:ext cx="0" cy="754282"/>
          </a:xfrm>
          <a:prstGeom prst="line">
            <a:avLst/>
          </a:prstGeom>
          <a:ln w="12700">
            <a:solidFill>
              <a:schemeClr val="tx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58E9C5F-1FDE-FEE0-E659-961B54DB294D}"/>
              </a:ext>
            </a:extLst>
          </p:cNvPr>
          <p:cNvCxnSpPr>
            <a:cxnSpLocks/>
          </p:cNvCxnSpPr>
          <p:nvPr/>
        </p:nvCxnSpPr>
        <p:spPr>
          <a:xfrm flipV="1">
            <a:off x="2868354" y="4608777"/>
            <a:ext cx="0" cy="743511"/>
          </a:xfrm>
          <a:prstGeom prst="line">
            <a:avLst/>
          </a:prstGeom>
          <a:ln w="12700">
            <a:solidFill>
              <a:schemeClr val="tx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78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7D631-9C94-E81A-0C43-A9015563F8D2}"/>
              </a:ext>
            </a:extLst>
          </p:cNvPr>
          <p:cNvSpPr txBox="1"/>
          <p:nvPr/>
        </p:nvSpPr>
        <p:spPr>
          <a:xfrm>
            <a:off x="3556275" y="1827620"/>
            <a:ext cx="21075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Radion"/>
              </a:rPr>
              <a:t>Digital operation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EE7-BCB3-CD56-A94D-80039306D8E9}"/>
              </a:ext>
            </a:extLst>
          </p:cNvPr>
          <p:cNvSpPr txBox="1"/>
          <p:nvPr/>
        </p:nvSpPr>
        <p:spPr>
          <a:xfrm>
            <a:off x="262910" y="1827620"/>
            <a:ext cx="23847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Radion"/>
              </a:rPr>
              <a:t>Analog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4D14-12C5-583C-8433-5B5D1DED15A2}"/>
              </a:ext>
            </a:extLst>
          </p:cNvPr>
          <p:cNvSpPr txBox="1"/>
          <p:nvPr/>
        </p:nvSpPr>
        <p:spPr>
          <a:xfrm>
            <a:off x="7113452" y="1827620"/>
            <a:ext cx="43006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Radion"/>
              </a:rPr>
              <a:t>Designed for the early stage of maturity of the quantum computing resources of today…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91C17-A4F2-D3E3-3CD9-3F61D79B6AD2}"/>
              </a:ext>
            </a:extLst>
          </p:cNvPr>
          <p:cNvCxnSpPr/>
          <p:nvPr/>
        </p:nvCxnSpPr>
        <p:spPr>
          <a:xfrm>
            <a:off x="6743699" y="1819808"/>
            <a:ext cx="0" cy="3039200"/>
          </a:xfrm>
          <a:prstGeom prst="line">
            <a:avLst/>
          </a:prstGeom>
          <a:ln w="19050">
            <a:solidFill>
              <a:srgbClr val="6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68A73-006A-9EE7-C3F4-52F91CC3AC0C}"/>
              </a:ext>
            </a:extLst>
          </p:cNvPr>
          <p:cNvSpPr txBox="1"/>
          <p:nvPr/>
        </p:nvSpPr>
        <p:spPr>
          <a:xfrm>
            <a:off x="9168003" y="5385775"/>
            <a:ext cx="27731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  <a:latin typeface="Radion"/>
              </a:rPr>
              <a:t>More on analog processors: </a:t>
            </a:r>
          </a:p>
          <a:p>
            <a:pPr algn="r"/>
            <a:r>
              <a:rPr lang="en-US" sz="1200" i="1" dirty="0">
                <a:latin typeface="Radion"/>
                <a:hlinkClick r:id="rId2"/>
              </a:rPr>
              <a:t>Nature</a:t>
            </a:r>
            <a:r>
              <a:rPr lang="en-US" sz="1200" dirty="0">
                <a:latin typeface="Radion"/>
              </a:rPr>
              <a:t> </a:t>
            </a:r>
            <a:r>
              <a:rPr lang="en-US" sz="1200" b="1" dirty="0">
                <a:solidFill>
                  <a:schemeClr val="tx2"/>
                </a:solidFill>
                <a:latin typeface="Radion"/>
              </a:rPr>
              <a:t>volume 607</a:t>
            </a:r>
            <a:r>
              <a:rPr lang="en-US" sz="1200" dirty="0">
                <a:solidFill>
                  <a:schemeClr val="tx2"/>
                </a:solidFill>
                <a:latin typeface="Radion"/>
              </a:rPr>
              <a:t>, p. 667–676 (2022)</a:t>
            </a:r>
            <a:endParaRPr lang="en-US" sz="1100" dirty="0">
              <a:solidFill>
                <a:schemeClr val="tx2"/>
              </a:solidFill>
              <a:latin typeface="Radion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434717-F4EB-6980-69F9-F61EBDF1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733" y="2284709"/>
            <a:ext cx="5968655" cy="2652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ED7A01-C93E-3105-4E28-AE06E5D617A7}"/>
              </a:ext>
            </a:extLst>
          </p:cNvPr>
          <p:cNvSpPr txBox="1"/>
          <p:nvPr/>
        </p:nvSpPr>
        <p:spPr>
          <a:xfrm>
            <a:off x="7503028" y="4375455"/>
            <a:ext cx="2451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Radion"/>
              </a:rPr>
              <a:t>Universal applicability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E5737-6A74-43FB-B49B-A349CDF5D10A}"/>
              </a:ext>
            </a:extLst>
          </p:cNvPr>
          <p:cNvSpPr txBox="1"/>
          <p:nvPr/>
        </p:nvSpPr>
        <p:spPr>
          <a:xfrm>
            <a:off x="7503028" y="3964777"/>
            <a:ext cx="322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Radion"/>
              </a:rPr>
              <a:t>Single-step large entanglement</a:t>
            </a:r>
          </a:p>
        </p:txBody>
      </p:sp>
      <p:sp>
        <p:nvSpPr>
          <p:cNvPr id="26" name="Title 50">
            <a:extLst>
              <a:ext uri="{FF2B5EF4-FFF2-40B4-BE49-F238E27FC236}">
                <a16:creationId xmlns:a16="http://schemas.microsoft.com/office/drawing/2014/main" id="{EDC3B657-E00A-89C8-73E8-AFBCE7181A40}"/>
              </a:ext>
            </a:extLst>
          </p:cNvPr>
          <p:cNvSpPr txBox="1">
            <a:spLocks/>
          </p:cNvSpPr>
          <p:nvPr/>
        </p:nvSpPr>
        <p:spPr>
          <a:xfrm>
            <a:off x="251998" y="252000"/>
            <a:ext cx="11689200" cy="1124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sz="7200" b="1" kern="1200" spc="-18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343434"/>
                </a:solidFill>
                <a:latin typeface="Radion"/>
              </a:rPr>
              <a:t>Analog Processing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8638" y="3107323"/>
            <a:ext cx="2826246" cy="327577"/>
            <a:chOff x="7128638" y="3107323"/>
            <a:chExt cx="2826246" cy="327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DDA157-11D7-8D54-F88B-A7E0B9C6A4E4}"/>
                </a:ext>
              </a:extLst>
            </p:cNvPr>
            <p:cNvSpPr txBox="1"/>
            <p:nvPr/>
          </p:nvSpPr>
          <p:spPr>
            <a:xfrm>
              <a:off x="7503029" y="314800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  <a:latin typeface="Radion"/>
                </a:rPr>
                <a:t>Robustness to errors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28638" y="3107323"/>
              <a:ext cx="327577" cy="327577"/>
              <a:chOff x="251997" y="2068815"/>
              <a:chExt cx="475883" cy="47588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pic>
            <p:nvPicPr>
              <p:cNvPr id="33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128638" y="4328641"/>
            <a:ext cx="327577" cy="327577"/>
            <a:chOff x="7123015" y="4361928"/>
            <a:chExt cx="475883" cy="475883"/>
          </a:xfrm>
        </p:grpSpPr>
        <p:grpSp>
          <p:nvGrpSpPr>
            <p:cNvPr id="47" name="Group 46"/>
            <p:cNvGrpSpPr/>
            <p:nvPr/>
          </p:nvGrpSpPr>
          <p:grpSpPr>
            <a:xfrm>
              <a:off x="7123015" y="4361928"/>
              <a:ext cx="475883" cy="475883"/>
              <a:chOff x="605051" y="2619571"/>
              <a:chExt cx="272955" cy="27295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rgbClr val="C00000">
                  <a:alpha val="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51" name="Graphic 26" descr="Close with solid fill">
              <a:extLst>
                <a:ext uri="{FF2B5EF4-FFF2-40B4-BE49-F238E27FC236}">
                  <a16:creationId xmlns:a16="http://schemas.microsoft.com/office/drawing/2014/main" id="{49020014-3192-2417-75F9-D92087B1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5697" y="4472732"/>
              <a:ext cx="245586" cy="245586"/>
            </a:xfrm>
            <a:prstGeom prst="rect">
              <a:avLst/>
            </a:prstGeom>
          </p:spPr>
        </p:pic>
      </p:grp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51" y="6385265"/>
            <a:ext cx="425449" cy="203200"/>
          </a:xfrm>
        </p:spPr>
        <p:txBody>
          <a:bodyPr/>
          <a:lstStyle/>
          <a:p>
            <a:r>
              <a:rPr lang="en-GB" sz="1400" dirty="0">
                <a:solidFill>
                  <a:srgbClr val="343434"/>
                </a:solidFill>
                <a:latin typeface="Radion"/>
              </a:rPr>
              <a:t>08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128638" y="3514429"/>
            <a:ext cx="2826245" cy="327577"/>
            <a:chOff x="7128638" y="3514429"/>
            <a:chExt cx="2826245" cy="327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90037B-C763-64CA-8769-2E8CEEED1FF0}"/>
                </a:ext>
              </a:extLst>
            </p:cNvPr>
            <p:cNvSpPr txBox="1"/>
            <p:nvPr/>
          </p:nvSpPr>
          <p:spPr>
            <a:xfrm>
              <a:off x="7503028" y="353428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  <a:latin typeface="Radion"/>
                </a:rPr>
                <a:t>Easy control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28638" y="3514429"/>
              <a:ext cx="327577" cy="327577"/>
              <a:chOff x="251997" y="2068815"/>
              <a:chExt cx="475883" cy="47588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pic>
            <p:nvPicPr>
              <p:cNvPr id="54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128638" y="3921535"/>
            <a:ext cx="327577" cy="327577"/>
            <a:chOff x="251997" y="2068815"/>
            <a:chExt cx="475883" cy="475883"/>
          </a:xfrm>
        </p:grpSpPr>
        <p:grpSp>
          <p:nvGrpSpPr>
            <p:cNvPr id="58" name="Group 57"/>
            <p:cNvGrpSpPr/>
            <p:nvPr/>
          </p:nvGrpSpPr>
          <p:grpSpPr>
            <a:xfrm>
              <a:off x="251997" y="2068815"/>
              <a:ext cx="475883" cy="475883"/>
              <a:chOff x="605051" y="2619571"/>
              <a:chExt cx="272955" cy="27295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chemeClr val="accent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59" name="Graphic 6" descr="Checkmark with solid fill">
              <a:extLst>
                <a:ext uri="{FF2B5EF4-FFF2-40B4-BE49-F238E27FC236}">
                  <a16:creationId xmlns:a16="http://schemas.microsoft.com/office/drawing/2014/main" id="{5AAB9D85-A9DF-76EC-EE75-23F2038F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777" y="2185951"/>
              <a:ext cx="251299" cy="251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6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026EE7-BCB3-CD56-A94D-80039306D8E9}"/>
              </a:ext>
            </a:extLst>
          </p:cNvPr>
          <p:cNvSpPr txBox="1"/>
          <p:nvPr/>
        </p:nvSpPr>
        <p:spPr>
          <a:xfrm>
            <a:off x="262910" y="1827620"/>
            <a:ext cx="23847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Radion"/>
              </a:rPr>
              <a:t>Analog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4D14-12C5-583C-8433-5B5D1DED15A2}"/>
              </a:ext>
            </a:extLst>
          </p:cNvPr>
          <p:cNvSpPr txBox="1"/>
          <p:nvPr/>
        </p:nvSpPr>
        <p:spPr>
          <a:xfrm>
            <a:off x="7113452" y="1827620"/>
            <a:ext cx="43006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Radion"/>
              </a:rPr>
              <a:t>Designed for the early stage of maturity of the quantum computing resources of today…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91C17-A4F2-D3E3-3CD9-3F61D79B6AD2}"/>
              </a:ext>
            </a:extLst>
          </p:cNvPr>
          <p:cNvCxnSpPr/>
          <p:nvPr/>
        </p:nvCxnSpPr>
        <p:spPr>
          <a:xfrm>
            <a:off x="6743699" y="1819808"/>
            <a:ext cx="0" cy="3039200"/>
          </a:xfrm>
          <a:prstGeom prst="line">
            <a:avLst/>
          </a:prstGeom>
          <a:ln w="19050">
            <a:solidFill>
              <a:srgbClr val="6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68A73-006A-9EE7-C3F4-52F91CC3AC0C}"/>
              </a:ext>
            </a:extLst>
          </p:cNvPr>
          <p:cNvSpPr txBox="1"/>
          <p:nvPr/>
        </p:nvSpPr>
        <p:spPr>
          <a:xfrm>
            <a:off x="9168003" y="5385775"/>
            <a:ext cx="27731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  <a:latin typeface="Radion"/>
              </a:rPr>
              <a:t>More on analog processors: </a:t>
            </a:r>
          </a:p>
          <a:p>
            <a:pPr algn="r"/>
            <a:r>
              <a:rPr lang="en-US" sz="1200" i="1" dirty="0">
                <a:latin typeface="Radion"/>
                <a:hlinkClick r:id="rId2"/>
              </a:rPr>
              <a:t>Nature</a:t>
            </a:r>
            <a:r>
              <a:rPr lang="en-US" sz="1200" dirty="0">
                <a:latin typeface="Radion"/>
              </a:rPr>
              <a:t> </a:t>
            </a:r>
            <a:r>
              <a:rPr lang="en-US" sz="1200" b="1" dirty="0">
                <a:solidFill>
                  <a:schemeClr val="tx2"/>
                </a:solidFill>
                <a:latin typeface="Radion"/>
              </a:rPr>
              <a:t>volume 607</a:t>
            </a:r>
            <a:r>
              <a:rPr lang="en-US" sz="1200" dirty="0">
                <a:solidFill>
                  <a:schemeClr val="tx2"/>
                </a:solidFill>
                <a:latin typeface="Radion"/>
              </a:rPr>
              <a:t>, p. 667–676 (2022)</a:t>
            </a:r>
            <a:endParaRPr lang="en-US" sz="1100" dirty="0">
              <a:solidFill>
                <a:schemeClr val="tx2"/>
              </a:solidFill>
              <a:latin typeface="Radio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D7A01-C93E-3105-4E28-AE06E5D617A7}"/>
              </a:ext>
            </a:extLst>
          </p:cNvPr>
          <p:cNvSpPr txBox="1"/>
          <p:nvPr/>
        </p:nvSpPr>
        <p:spPr>
          <a:xfrm>
            <a:off x="7503028" y="4375455"/>
            <a:ext cx="2451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Radion"/>
              </a:rPr>
              <a:t>Universal applicability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E5737-6A74-43FB-B49B-A349CDF5D10A}"/>
              </a:ext>
            </a:extLst>
          </p:cNvPr>
          <p:cNvSpPr txBox="1"/>
          <p:nvPr/>
        </p:nvSpPr>
        <p:spPr>
          <a:xfrm>
            <a:off x="7503028" y="3964777"/>
            <a:ext cx="322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Radion"/>
              </a:rPr>
              <a:t>Single-step large entanglement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8638" y="3107323"/>
            <a:ext cx="2826246" cy="327577"/>
            <a:chOff x="7128638" y="3107323"/>
            <a:chExt cx="2826246" cy="327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DDA157-11D7-8D54-F88B-A7E0B9C6A4E4}"/>
                </a:ext>
              </a:extLst>
            </p:cNvPr>
            <p:cNvSpPr txBox="1"/>
            <p:nvPr/>
          </p:nvSpPr>
          <p:spPr>
            <a:xfrm>
              <a:off x="7503029" y="314800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  <a:latin typeface="Radion"/>
                </a:rPr>
                <a:t>Robustness to errors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28638" y="3107323"/>
              <a:ext cx="327577" cy="327577"/>
              <a:chOff x="251997" y="2068815"/>
              <a:chExt cx="475883" cy="47588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pic>
            <p:nvPicPr>
              <p:cNvPr id="33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128638" y="4328641"/>
            <a:ext cx="327577" cy="327577"/>
            <a:chOff x="7123015" y="4361928"/>
            <a:chExt cx="475883" cy="475883"/>
          </a:xfrm>
        </p:grpSpPr>
        <p:grpSp>
          <p:nvGrpSpPr>
            <p:cNvPr id="47" name="Group 46"/>
            <p:cNvGrpSpPr/>
            <p:nvPr/>
          </p:nvGrpSpPr>
          <p:grpSpPr>
            <a:xfrm>
              <a:off x="7123015" y="4361928"/>
              <a:ext cx="475883" cy="475883"/>
              <a:chOff x="605051" y="2619571"/>
              <a:chExt cx="272955" cy="27295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rgbClr val="C00000">
                  <a:alpha val="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51" name="Graphic 26" descr="Close with solid fill">
              <a:extLst>
                <a:ext uri="{FF2B5EF4-FFF2-40B4-BE49-F238E27FC236}">
                  <a16:creationId xmlns:a16="http://schemas.microsoft.com/office/drawing/2014/main" id="{49020014-3192-2417-75F9-D92087B1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35697" y="4472732"/>
              <a:ext cx="245586" cy="245586"/>
            </a:xfrm>
            <a:prstGeom prst="rect">
              <a:avLst/>
            </a:prstGeom>
          </p:spPr>
        </p:pic>
      </p:grp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51" y="6385265"/>
            <a:ext cx="425449" cy="203200"/>
          </a:xfrm>
        </p:spPr>
        <p:txBody>
          <a:bodyPr/>
          <a:lstStyle/>
          <a:p>
            <a:r>
              <a:rPr lang="en-GB" sz="1400" dirty="0">
                <a:solidFill>
                  <a:srgbClr val="343434"/>
                </a:solidFill>
                <a:latin typeface="Radion"/>
              </a:rPr>
              <a:t>08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128638" y="3514429"/>
            <a:ext cx="2826245" cy="327577"/>
            <a:chOff x="7128638" y="3514429"/>
            <a:chExt cx="2826245" cy="327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90037B-C763-64CA-8769-2E8CEEED1FF0}"/>
                </a:ext>
              </a:extLst>
            </p:cNvPr>
            <p:cNvSpPr txBox="1"/>
            <p:nvPr/>
          </p:nvSpPr>
          <p:spPr>
            <a:xfrm>
              <a:off x="7503028" y="353428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  <a:latin typeface="Radion"/>
                </a:rPr>
                <a:t>Easy control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28638" y="3514429"/>
              <a:ext cx="327577" cy="327577"/>
              <a:chOff x="251997" y="2068815"/>
              <a:chExt cx="475883" cy="47588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pic>
            <p:nvPicPr>
              <p:cNvPr id="54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128638" y="3921535"/>
            <a:ext cx="327577" cy="327577"/>
            <a:chOff x="251997" y="2068815"/>
            <a:chExt cx="475883" cy="475883"/>
          </a:xfrm>
        </p:grpSpPr>
        <p:grpSp>
          <p:nvGrpSpPr>
            <p:cNvPr id="58" name="Group 57"/>
            <p:cNvGrpSpPr/>
            <p:nvPr/>
          </p:nvGrpSpPr>
          <p:grpSpPr>
            <a:xfrm>
              <a:off x="251997" y="2068815"/>
              <a:ext cx="475883" cy="475883"/>
              <a:chOff x="605051" y="2619571"/>
              <a:chExt cx="272955" cy="27295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chemeClr val="accent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59" name="Graphic 6" descr="Checkmark with solid fill">
              <a:extLst>
                <a:ext uri="{FF2B5EF4-FFF2-40B4-BE49-F238E27FC236}">
                  <a16:creationId xmlns:a16="http://schemas.microsoft.com/office/drawing/2014/main" id="{5AAB9D85-A9DF-76EC-EE75-23F2038F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777" y="2185951"/>
              <a:ext cx="251299" cy="251299"/>
            </a:xfrm>
            <a:prstGeom prst="rect">
              <a:avLst/>
            </a:prstGeom>
          </p:spPr>
        </p:pic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C8194A76-7DCD-7973-B401-BD00074CB3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3920"/>
          <a:stretch/>
        </p:blipFill>
        <p:spPr>
          <a:xfrm>
            <a:off x="354732" y="2186595"/>
            <a:ext cx="2693155" cy="259756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68BCD87-DF0B-BEEF-4193-2E5A83547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12" y="1919260"/>
            <a:ext cx="3697911" cy="21612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F0A37A6-C6BA-8235-8655-71A2AEA45CEC}"/>
              </a:ext>
            </a:extLst>
          </p:cNvPr>
          <p:cNvGrpSpPr/>
          <p:nvPr/>
        </p:nvGrpSpPr>
        <p:grpSpPr>
          <a:xfrm>
            <a:off x="3232763" y="4040665"/>
            <a:ext cx="7321837" cy="1231106"/>
            <a:chOff x="3232763" y="4040665"/>
            <a:chExt cx="7321837" cy="12311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68A8D0-98CE-B43C-7FA3-C17C84666F7A}"/>
                </a:ext>
              </a:extLst>
            </p:cNvPr>
            <p:cNvSpPr txBox="1"/>
            <p:nvPr/>
          </p:nvSpPr>
          <p:spPr>
            <a:xfrm>
              <a:off x="3232763" y="4040665"/>
              <a:ext cx="3078196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Radion"/>
                </a:rPr>
                <a:t>Control qubit positions! Control qubit </a:t>
              </a:r>
              <a:r>
                <a:rPr lang="en-US" sz="1600" b="1" u="sng" dirty="0">
                  <a:solidFill>
                    <a:schemeClr val="accent1"/>
                  </a:solidFill>
                  <a:latin typeface="Radion"/>
                </a:rPr>
                <a:t>connectivity</a:t>
              </a:r>
              <a:r>
                <a:rPr lang="en-US" sz="1600" b="1" dirty="0">
                  <a:solidFill>
                    <a:schemeClr val="accent1"/>
                  </a:solidFill>
                  <a:latin typeface="Radion"/>
                </a:rPr>
                <a:t>!</a:t>
              </a:r>
            </a:p>
            <a:p>
              <a:endParaRPr lang="en-US" sz="1600" b="1" dirty="0">
                <a:solidFill>
                  <a:schemeClr val="accent1"/>
                </a:solidFill>
                <a:latin typeface="Radion"/>
              </a:endParaRPr>
            </a:p>
            <a:p>
              <a:r>
                <a:rPr lang="en-US" sz="1600" b="1" dirty="0">
                  <a:solidFill>
                    <a:schemeClr val="accent1"/>
                  </a:solidFill>
                  <a:latin typeface="Radion"/>
                </a:rPr>
                <a:t>=&gt; Many possibilities!</a:t>
              </a:r>
            </a:p>
            <a:p>
              <a:pPr algn="l"/>
              <a:endParaRPr lang="en-US" sz="1600" dirty="0">
                <a:solidFill>
                  <a:schemeClr val="tx2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E9429-A9CD-0BAD-2FF5-3228558E762E}"/>
                </a:ext>
              </a:extLst>
            </p:cNvPr>
            <p:cNvCxnSpPr/>
            <p:nvPr/>
          </p:nvCxnSpPr>
          <p:spPr>
            <a:xfrm flipH="1">
              <a:off x="5815013" y="4390626"/>
              <a:ext cx="4739587" cy="20449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50">
            <a:extLst>
              <a:ext uri="{FF2B5EF4-FFF2-40B4-BE49-F238E27FC236}">
                <a16:creationId xmlns:a16="http://schemas.microsoft.com/office/drawing/2014/main" id="{6031FC14-4638-EAFC-0232-D8F1167586A2}"/>
              </a:ext>
            </a:extLst>
          </p:cNvPr>
          <p:cNvSpPr txBox="1">
            <a:spLocks/>
          </p:cNvSpPr>
          <p:nvPr/>
        </p:nvSpPr>
        <p:spPr>
          <a:xfrm>
            <a:off x="251998" y="252000"/>
            <a:ext cx="11689200" cy="1124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sz="7200" b="1" kern="1200" spc="-18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343434"/>
                </a:solidFill>
                <a:latin typeface="Radion"/>
              </a:rPr>
              <a:t>Field Programmable Qubit Arrays (FPQAs)</a:t>
            </a:r>
          </a:p>
        </p:txBody>
      </p:sp>
    </p:spTree>
    <p:extLst>
      <p:ext uri="{BB962C8B-B14F-4D97-AF65-F5344CB8AC3E}">
        <p14:creationId xmlns:p14="http://schemas.microsoft.com/office/powerpoint/2010/main" val="417077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521040-F66F-FADC-29E5-71315C37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11" y="251999"/>
            <a:ext cx="11940002" cy="195303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343434"/>
                </a:solidFill>
                <a:latin typeface="Radion"/>
              </a:rPr>
              <a:t>FPQA = Efficient Problem Encoding</a:t>
            </a:r>
            <a:br>
              <a:rPr lang="en-US" sz="4000" dirty="0">
                <a:latin typeface="Radion"/>
              </a:rPr>
            </a:br>
            <a:endParaRPr lang="en-US" sz="4000" dirty="0">
              <a:solidFill>
                <a:srgbClr val="343434"/>
              </a:solidFill>
              <a:latin typeface="Radion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551" y="6385265"/>
            <a:ext cx="425449" cy="203200"/>
          </a:xfrm>
        </p:spPr>
        <p:txBody>
          <a:bodyPr/>
          <a:lstStyle/>
          <a:p>
            <a:r>
              <a:rPr lang="en-GB" sz="1400">
                <a:solidFill>
                  <a:srgbClr val="343434"/>
                </a:solidFill>
                <a:latin typeface="Radion"/>
              </a:rPr>
              <a:t>12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867D521-B66B-905B-6433-8AAF0BB6712A}"/>
              </a:ext>
            </a:extLst>
          </p:cNvPr>
          <p:cNvSpPr/>
          <p:nvPr/>
        </p:nvSpPr>
        <p:spPr>
          <a:xfrm>
            <a:off x="4004147" y="2934966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8CD01C-2261-E90A-6F75-2B4F5FF8A689}"/>
              </a:ext>
            </a:extLst>
          </p:cNvPr>
          <p:cNvSpPr/>
          <p:nvPr/>
        </p:nvSpPr>
        <p:spPr>
          <a:xfrm>
            <a:off x="7893684" y="2965677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0A154C-081F-BBA5-05D6-679DA970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8" y="2265250"/>
            <a:ext cx="2718164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9F80AF2D-BF11-BD34-AE65-3AAD11396A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6" y="2265250"/>
            <a:ext cx="2750033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AC96FB-EE76-CC64-6777-26352E932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53" t="56367" r="28730" b="10450"/>
          <a:stretch/>
        </p:blipFill>
        <p:spPr>
          <a:xfrm>
            <a:off x="4798063" y="2259130"/>
            <a:ext cx="2743233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EA9D3C-D035-D19F-F10E-D7F3B9B40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92" t="56738" r="28163" b="9797"/>
          <a:stretch/>
        </p:blipFill>
        <p:spPr>
          <a:xfrm>
            <a:off x="4821677" y="2259130"/>
            <a:ext cx="2728749" cy="2743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249FC0-59CF-E3AB-493D-CB573876828A}"/>
              </a:ext>
            </a:extLst>
          </p:cNvPr>
          <p:cNvSpPr txBox="1"/>
          <p:nvPr/>
        </p:nvSpPr>
        <p:spPr>
          <a:xfrm>
            <a:off x="1030277" y="1712595"/>
            <a:ext cx="27010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Problem: choosing optimal locations in Boston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7B2A52-EB39-26FA-F0AB-A22416262F02}"/>
              </a:ext>
            </a:extLst>
          </p:cNvPr>
          <p:cNvSpPr txBox="1"/>
          <p:nvPr/>
        </p:nvSpPr>
        <p:spPr>
          <a:xfrm>
            <a:off x="4798063" y="1712595"/>
            <a:ext cx="24463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Possible locations as atom coordinates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FEAE8-E364-212D-B05D-F738B8F660EE}"/>
              </a:ext>
            </a:extLst>
          </p:cNvPr>
          <p:cNvSpPr txBox="1"/>
          <p:nvPr/>
        </p:nvSpPr>
        <p:spPr>
          <a:xfrm>
            <a:off x="8715374" y="1712595"/>
            <a:ext cx="24463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871608-9F26-AE1C-BD91-A9A27A087814}"/>
              </a:ext>
            </a:extLst>
          </p:cNvPr>
          <p:cNvSpPr txBox="1"/>
          <p:nvPr/>
        </p:nvSpPr>
        <p:spPr>
          <a:xfrm>
            <a:off x="3220065" y="5772853"/>
            <a:ext cx="57518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The analog computation provides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47000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03D70-EED1-D1DE-631F-53E41D8C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EABFC5-203D-5457-BAEE-496E22C3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victories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0F1A6-1775-EB4E-0E78-BB59CFF5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2" t="7732" r="1" b="14291"/>
          <a:stretch/>
        </p:blipFill>
        <p:spPr>
          <a:xfrm>
            <a:off x="402157" y="2634295"/>
            <a:ext cx="1744296" cy="18208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118B773-F9DE-89A9-42A8-EEB6C6587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8" t="5639" r="387" b="50564"/>
          <a:stretch/>
        </p:blipFill>
        <p:spPr>
          <a:xfrm>
            <a:off x="5878676" y="2544887"/>
            <a:ext cx="2085688" cy="1898209"/>
          </a:xfrm>
          <a:prstGeom prst="snip2SameRect">
            <a:avLst>
              <a:gd name="adj1" fmla="val 20589"/>
              <a:gd name="adj2" fmla="val 0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B31769-8EE5-7184-3CF8-5A9ADED6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20" y="2583139"/>
            <a:ext cx="1833418" cy="1821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90F26-53E7-8595-F805-71765CF96D91}"/>
              </a:ext>
            </a:extLst>
          </p:cNvPr>
          <p:cNvSpPr txBox="1"/>
          <p:nvPr/>
        </p:nvSpPr>
        <p:spPr>
          <a:xfrm>
            <a:off x="-149343" y="1453047"/>
            <a:ext cx="2778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Quantum phase transitions and critical dynamics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1C21C-677C-E928-9FE3-9CFCA88FCFE3}"/>
              </a:ext>
            </a:extLst>
          </p:cNvPr>
          <p:cNvSpPr txBox="1"/>
          <p:nvPr/>
        </p:nvSpPr>
        <p:spPr>
          <a:xfrm>
            <a:off x="5408773" y="1699268"/>
            <a:ext cx="312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Quantum spin liquids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B44-AC60-CAFB-FAB2-8CDADC931B40}"/>
              </a:ext>
            </a:extLst>
          </p:cNvPr>
          <p:cNvSpPr txBox="1"/>
          <p:nvPr/>
        </p:nvSpPr>
        <p:spPr>
          <a:xfrm>
            <a:off x="2729432" y="1576158"/>
            <a:ext cx="257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Controlling quantum many-body scars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6BBF0-6D5E-E827-601A-43C3BBDE8C7B}"/>
              </a:ext>
            </a:extLst>
          </p:cNvPr>
          <p:cNvSpPr txBox="1"/>
          <p:nvPr/>
        </p:nvSpPr>
        <p:spPr>
          <a:xfrm>
            <a:off x="5725662" y="4692321"/>
            <a:ext cx="225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Semeghini, et al., Science, </a:t>
            </a:r>
          </a:p>
          <a:p>
            <a:r>
              <a:rPr lang="en-US" sz="1200" b="1" dirty="0"/>
              <a:t>374</a:t>
            </a:r>
            <a:r>
              <a:rPr lang="en-US" sz="1200" dirty="0"/>
              <a:t>, 1242 (2021)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16A4AB-D2BA-779E-8432-FB2C99B47E68}"/>
              </a:ext>
            </a:extLst>
          </p:cNvPr>
          <p:cNvSpPr txBox="1"/>
          <p:nvPr/>
        </p:nvSpPr>
        <p:spPr>
          <a:xfrm>
            <a:off x="541857" y="4692321"/>
            <a:ext cx="174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Ebadi</a:t>
            </a:r>
            <a:r>
              <a:rPr lang="en-US" sz="1200" dirty="0"/>
              <a:t>, et al., Nature, </a:t>
            </a:r>
          </a:p>
          <a:p>
            <a:r>
              <a:rPr lang="en-US" sz="1200" b="1" dirty="0"/>
              <a:t>595</a:t>
            </a:r>
            <a:r>
              <a:rPr lang="en-US" sz="1200" dirty="0"/>
              <a:t>, 227 (2021)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9CEF34-D476-BC71-856D-2BDF9F2870C9}"/>
              </a:ext>
            </a:extLst>
          </p:cNvPr>
          <p:cNvSpPr txBox="1"/>
          <p:nvPr/>
        </p:nvSpPr>
        <p:spPr>
          <a:xfrm>
            <a:off x="3084620" y="4692321"/>
            <a:ext cx="204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Bluvstein</a:t>
            </a:r>
            <a:r>
              <a:rPr lang="en-US" sz="1200" dirty="0"/>
              <a:t>, et al., Science, </a:t>
            </a:r>
          </a:p>
          <a:p>
            <a:r>
              <a:rPr lang="en-US" sz="1200" b="1" dirty="0"/>
              <a:t>371</a:t>
            </a:r>
            <a:r>
              <a:rPr lang="en-US" sz="1200" dirty="0"/>
              <a:t>, 1355 (2021)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8A8B6-FDD2-2E93-CC38-11DD8EAAB0A6}"/>
              </a:ext>
            </a:extLst>
          </p:cNvPr>
          <p:cNvSpPr txBox="1"/>
          <p:nvPr/>
        </p:nvSpPr>
        <p:spPr>
          <a:xfrm>
            <a:off x="-48811" y="5201126"/>
            <a:ext cx="277824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Some of the largest coherent quantum simulations 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26522-200F-2E81-D0F3-C65E2BA366DC}"/>
              </a:ext>
            </a:extLst>
          </p:cNvPr>
          <p:cNvSpPr txBox="1"/>
          <p:nvPr/>
        </p:nvSpPr>
        <p:spPr>
          <a:xfrm>
            <a:off x="2797245" y="5201126"/>
            <a:ext cx="223195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First scientific discovery genuinely led by quantum computers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4221D-02AD-C7F4-99C6-51810BD8C877}"/>
              </a:ext>
            </a:extLst>
          </p:cNvPr>
          <p:cNvSpPr txBox="1"/>
          <p:nvPr/>
        </p:nvSpPr>
        <p:spPr>
          <a:xfrm>
            <a:off x="5616224" y="5324236"/>
            <a:ext cx="25848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First realization of a complex quantum phase sought after for 50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FA533-5060-557E-FAD2-6AF2F23A9B24}"/>
              </a:ext>
            </a:extLst>
          </p:cNvPr>
          <p:cNvSpPr txBox="1"/>
          <p:nvPr/>
        </p:nvSpPr>
        <p:spPr>
          <a:xfrm>
            <a:off x="9071823" y="4692321"/>
            <a:ext cx="225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Ebadi</a:t>
            </a:r>
            <a:r>
              <a:rPr lang="en-US" sz="1200" dirty="0"/>
              <a:t>, et al., Science, </a:t>
            </a:r>
          </a:p>
          <a:p>
            <a:r>
              <a:rPr lang="en-US" sz="1200" b="1" dirty="0"/>
              <a:t>376</a:t>
            </a:r>
            <a:r>
              <a:rPr lang="en-US" sz="1200" dirty="0"/>
              <a:t>, 6598 (2022)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A53A50AD-656D-9BBC-BCC7-7686388CC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75" y="2557506"/>
            <a:ext cx="1850316" cy="1821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B5266B-2757-5085-0687-9CF9B83BE367}"/>
              </a:ext>
            </a:extLst>
          </p:cNvPr>
          <p:cNvSpPr txBox="1"/>
          <p:nvPr/>
        </p:nvSpPr>
        <p:spPr>
          <a:xfrm>
            <a:off x="8636000" y="1576158"/>
            <a:ext cx="312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Maximum Independent Set Optimization</a:t>
            </a:r>
          </a:p>
        </p:txBody>
      </p:sp>
      <p:pic>
        <p:nvPicPr>
          <p:cNvPr id="16" name="Picture 15" descr="Harvard Logo transparent PNG - StickPNG">
            <a:extLst>
              <a:ext uri="{FF2B5EF4-FFF2-40B4-BE49-F238E27FC236}">
                <a16:creationId xmlns:a16="http://schemas.microsoft.com/office/drawing/2014/main" id="{034B3075-910A-8A6D-3D66-5BB920DDC9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09" y="4045716"/>
            <a:ext cx="521604" cy="50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arvard Logo transparent PNG - StickPNG">
            <a:extLst>
              <a:ext uri="{FF2B5EF4-FFF2-40B4-BE49-F238E27FC236}">
                <a16:creationId xmlns:a16="http://schemas.microsoft.com/office/drawing/2014/main" id="{2A1FD9DB-0610-E5E5-AAFC-758D68F9E5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28" y="4040900"/>
            <a:ext cx="521604" cy="50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arvard Logo transparent PNG - StickPNG">
            <a:extLst>
              <a:ext uri="{FF2B5EF4-FFF2-40B4-BE49-F238E27FC236}">
                <a16:creationId xmlns:a16="http://schemas.microsoft.com/office/drawing/2014/main" id="{B1558C7A-D5A9-F8E6-0FA6-606544173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96" y="4035182"/>
            <a:ext cx="521604" cy="50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arvard Logo transparent PNG - StickPNG">
            <a:extLst>
              <a:ext uri="{FF2B5EF4-FFF2-40B4-BE49-F238E27FC236}">
                <a16:creationId xmlns:a16="http://schemas.microsoft.com/office/drawing/2014/main" id="{BFE82D63-2E6A-8686-4FEC-254C0DCED9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549" y="4117156"/>
            <a:ext cx="521604" cy="50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9B3417B-65E2-D7F3-014A-87590D31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262" y="3579778"/>
            <a:ext cx="1173311" cy="4218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307EE0-1F9E-C4F8-9921-24947C0CE4DE}"/>
              </a:ext>
            </a:extLst>
          </p:cNvPr>
          <p:cNvSpPr txBox="1"/>
          <p:nvPr/>
        </p:nvSpPr>
        <p:spPr>
          <a:xfrm>
            <a:off x="8636000" y="5299929"/>
            <a:ext cx="25848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Quantum scaling demonstration for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87851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80EE-8F74-4F2B-203B-880C5EA3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FC02C0-EAAB-4068-630C-E590A613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Qubits = puffed atoms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B097C-2B7B-87B3-F8B7-A3CA88D57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73" y="1048521"/>
            <a:ext cx="9124027" cy="47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Algorithm = time evolution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E0F9-93F6-68FE-D75D-E166085E8CB0}"/>
              </a:ext>
            </a:extLst>
          </p:cNvPr>
          <p:cNvSpPr txBox="1"/>
          <p:nvPr/>
        </p:nvSpPr>
        <p:spPr>
          <a:xfrm>
            <a:off x="357188" y="1385888"/>
            <a:ext cx="45284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Unitary control = Hamiltonian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2B4996-32F4-8076-3954-E310C1EF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27" y="3130550"/>
            <a:ext cx="7589146" cy="122996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2E404B-E78C-D23B-1126-5E5FEAFC6308}"/>
              </a:ext>
            </a:extLst>
          </p:cNvPr>
          <p:cNvSpPr/>
          <p:nvPr/>
        </p:nvSpPr>
        <p:spPr>
          <a:xfrm>
            <a:off x="8272463" y="3000375"/>
            <a:ext cx="1618110" cy="1057275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CF1FBF-418D-38F9-0DDF-279B5DB2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25" y="3363912"/>
            <a:ext cx="457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gBAQEBAQEBAQEBAQEBAQIAAAAAAAAAAwAAAAMAAAAA/////wQAMwwAAAAAAAAAAAAAIAD///////////////8AAAD///////////////8DAAAAAw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4inYzHZEfxNn8/xrvHTsPoFAAAAAAADAAAAAwADAAAAAQADAAAAAAD///////8DAAAAAAD///////8DAAEA////////BAAAAAMAEAALv686E19esUOnfjpUUCg2e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NgLAAAAAAAAAAAAACAB////////////////AAAA////////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AEDAAAAAwD///////8lAAZMaW5rZWRTaGFwZVByZXNlbnRhdGlvblNldHRpbmdzRGF0YV8wBQAAAAEABAAAAAAABAAAAAIA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IinYzHZEfxNn8/xrvHTsPoDRGF0YQAbAAAABExpbmtlZFNoYXBlRGF0YQAFAAAAAAACTmFtZQAZAAAATGlua2VkU2hhcGVzRGF0YVByb3BlcnR5ABBWZXJzaW9uAAAAAAAJTGFzdFdyaXRlAGrbgCOBAQAAAAEA/////8YAxgAAAAVfaWQAEAAAAAS/rzoTX16xQ6d+OlRQKDZ7A0RhdGEAUwAAAAhQcmVzZW50YXRpb25TY2FubmVkRm9yTGlua2VkU2hhcGVzAAECTnVtYmVyRm9ybWF0U2VwYXJhdG9yTW9kZQAKAAAAQXV0b21hdGljAAACTmFtZQAkAAAATGlua2VkU2hhcGVQcmVzZW50YXRpb25TZXR0aW5nc0RhdGEAEFZlcnNpb24AAAAAAAlMYXN0V3JpdGUAmNuAI4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QuEra_light">
  <a:themeElements>
    <a:clrScheme name="QuEra">
      <a:dk1>
        <a:sysClr val="windowText" lastClr="000000"/>
      </a:dk1>
      <a:lt1>
        <a:sysClr val="window" lastClr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F505D"/>
      </a:accent3>
      <a:accent4>
        <a:srgbClr val="333333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Era (Empty).potx" id="{164132F1-DB68-4671-9FC0-40BAB0C92573}" vid="{CB28C8C7-E89C-4043-8785-895CB4B4EECB}"/>
    </a:ext>
  </a:extLst>
</a:theme>
</file>

<file path=ppt/theme/theme2.xml><?xml version="1.0" encoding="utf-8"?>
<a:theme xmlns:a="http://schemas.openxmlformats.org/drawingml/2006/main" name="QuEra_dark">
  <a:themeElements>
    <a:clrScheme name="QuEraDark">
      <a:dk1>
        <a:sysClr val="windowText" lastClr="000000"/>
      </a:dk1>
      <a:lt1>
        <a:sysClr val="window" lastClr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0FF48"/>
      </a:accent3>
      <a:accent4>
        <a:srgbClr val="E6E6E6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Era (Empty).potx" id="{164132F1-DB68-4671-9FC0-40BAB0C92573}" vid="{4B2974A9-3BA0-44E6-AFB4-49DFF3F47CFD}"/>
    </a:ext>
  </a:extLst>
</a:theme>
</file>

<file path=ppt/theme/theme3.xml><?xml version="1.0" encoding="utf-8"?>
<a:theme xmlns:a="http://schemas.openxmlformats.org/drawingml/2006/main" name="QuEra_white">
  <a:themeElements>
    <a:clrScheme name="QuEra">
      <a:dk1>
        <a:sysClr val="windowText" lastClr="000000"/>
      </a:dk1>
      <a:lt1>
        <a:sysClr val="window" lastClr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F505D"/>
      </a:accent3>
      <a:accent4>
        <a:srgbClr val="333333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Era (Empty).potx" id="{164132F1-DB68-4671-9FC0-40BAB0C92573}" vid="{8D565E06-2F94-4AFE-B9B7-49D3D75DD3A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97D62F270B4B41ACDB57A755F58FED" ma:contentTypeVersion="12" ma:contentTypeDescription="Create a new document." ma:contentTypeScope="" ma:versionID="a798aed8ba7b92a611bfcab5e7df6b03">
  <xsd:schema xmlns:xsd="http://www.w3.org/2001/XMLSchema" xmlns:xs="http://www.w3.org/2001/XMLSchema" xmlns:p="http://schemas.microsoft.com/office/2006/metadata/properties" xmlns:ns2="49b7a72f-ef0c-4b40-aa4a-9b751b988845" xmlns:ns3="4149da15-a0c3-4200-80f0-34950db2f868" targetNamespace="http://schemas.microsoft.com/office/2006/metadata/properties" ma:root="true" ma:fieldsID="aad2ad4dd58ebf9289600c597281e772" ns2:_="" ns3:_="">
    <xsd:import namespace="49b7a72f-ef0c-4b40-aa4a-9b751b988845"/>
    <xsd:import namespace="4149da15-a0c3-4200-80f0-34950db2f8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7a72f-ef0c-4b40-aa4a-9b751b988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92297be-0fa6-44d4-8a6d-bc04bc62ea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9da15-a0c3-4200-80f0-34950db2f8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bd8f6fb-044d-4777-9655-438048055fda}" ma:internalName="TaxCatchAll" ma:showField="CatchAllData" ma:web="4149da15-a0c3-4200-80f0-34950db2f8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9b7a72f-ef0c-4b40-aa4a-9b751b988845" xsi:nil="true"/>
    <TaxCatchAll xmlns="4149da15-a0c3-4200-80f0-34950db2f868" xsi:nil="true"/>
    <lcf76f155ced4ddcb4097134ff3c332f xmlns="49b7a72f-ef0c-4b40-aa4a-9b751b98884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EBF3FE-F7D0-45CD-9936-E58326FC7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b7a72f-ef0c-4b40-aa4a-9b751b988845"/>
    <ds:schemaRef ds:uri="4149da15-a0c3-4200-80f0-34950db2f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03BD0-E08C-48F1-9D2A-CDC06917E175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4149da15-a0c3-4200-80f0-34950db2f868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49b7a72f-ef0c-4b40-aa4a-9b751b98884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6B450FB-B540-4A38-93F4-1F3B1A00B0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QuEra_light</Template>
  <TotalTime>8738</TotalTime>
  <Words>539</Words>
  <Application>Microsoft Office PowerPoint</Application>
  <PresentationFormat>Widescreen</PresentationFormat>
  <Paragraphs>122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QuEra_light</vt:lpstr>
      <vt:lpstr>QuEra_dark</vt:lpstr>
      <vt:lpstr>QuEra_white</vt:lpstr>
      <vt:lpstr>Quera  intro to quantum Computing with Neutral atoms  MIT iQuhack</vt:lpstr>
      <vt:lpstr>Neutral-atom quantum processor</vt:lpstr>
      <vt:lpstr>What is quantum computing?  =&gt; new rules!</vt:lpstr>
      <vt:lpstr>PowerPoint Presentation</vt:lpstr>
      <vt:lpstr>PowerPoint Presentation</vt:lpstr>
      <vt:lpstr>FPQA = Efficient Problem Encoding </vt:lpstr>
      <vt:lpstr>Major victories </vt:lpstr>
      <vt:lpstr>Qubits = puffed atoms</vt:lpstr>
      <vt:lpstr>Algorithm = time evolution </vt:lpstr>
      <vt:lpstr>Analog quantum dynamics control </vt:lpstr>
      <vt:lpstr>Algorithmic paradigms</vt:lpstr>
      <vt:lpstr>Rydberg blockade: phenomenology</vt:lpstr>
      <vt:lpstr>Rydberg blockade radius</vt:lpstr>
      <vt:lpstr>Rydberg blockade radius</vt:lpstr>
      <vt:lpstr>Rydberg blockade: utility</vt:lpstr>
      <vt:lpstr>An algorithm for MIS</vt:lpstr>
      <vt:lpstr>MIS applications are ubiquitous</vt:lpstr>
      <vt:lpstr>Programming neutral atoms in 5 simple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Lopes</dc:creator>
  <dc:description>Template by HQ Solutions</dc:description>
  <cp:lastModifiedBy>Pedro Lopes</cp:lastModifiedBy>
  <cp:revision>3</cp:revision>
  <dcterms:created xsi:type="dcterms:W3CDTF">2022-07-27T15:11:43Z</dcterms:created>
  <dcterms:modified xsi:type="dcterms:W3CDTF">2023-01-20T20:55:13Z</dcterms:modified>
  <cp:version>v002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TriggerFlowInfo">
    <vt:lpwstr/>
  </property>
  <property fmtid="{D5CDD505-2E9C-101B-9397-08002B2CF9AE}" pid="4" name="_SharedFileIndex">
    <vt:lpwstr/>
  </property>
  <property fmtid="{D5CDD505-2E9C-101B-9397-08002B2CF9AE}" pid="5" name="_ExtendedDescription">
    <vt:lpwstr/>
  </property>
  <property fmtid="{D5CDD505-2E9C-101B-9397-08002B2CF9AE}" pid="6" name="_SourceUrl">
    <vt:lpwstr/>
  </property>
  <property fmtid="{D5CDD505-2E9C-101B-9397-08002B2CF9AE}" pid="7" name="ContentTypeId">
    <vt:lpwstr>0x0101003597D62F270B4B41ACDB57A755F58FED</vt:lpwstr>
  </property>
  <property fmtid="{D5CDD505-2E9C-101B-9397-08002B2CF9AE}" pid="8" name="MediaServiceImageTags">
    <vt:lpwstr/>
  </property>
</Properties>
</file>